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7" r:id="rId2"/>
    <p:sldId id="284" r:id="rId3"/>
    <p:sldId id="285" r:id="rId4"/>
    <p:sldId id="287" r:id="rId5"/>
    <p:sldId id="293" r:id="rId6"/>
    <p:sldId id="297" r:id="rId7"/>
    <p:sldId id="298" r:id="rId8"/>
    <p:sldId id="280" r:id="rId9"/>
    <p:sldId id="300" r:id="rId10"/>
    <p:sldId id="302" r:id="rId11"/>
    <p:sldId id="304" r:id="rId12"/>
    <p:sldId id="312" r:id="rId13"/>
    <p:sldId id="307" r:id="rId14"/>
    <p:sldId id="271" r:id="rId15"/>
    <p:sldId id="282" r:id="rId16"/>
    <p:sldId id="313" r:id="rId17"/>
    <p:sldId id="310" r:id="rId18"/>
    <p:sldId id="275" r:id="rId19"/>
  </p:sldIdLst>
  <p:sldSz cx="9144000" cy="6858000" type="screen4x3"/>
  <p:notesSz cx="9144000" cy="6858000"/>
  <p:defaultTex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860" autoAdjust="0"/>
    <p:restoredTop sz="94671" autoAdjust="0"/>
  </p:normalViewPr>
  <p:slideViewPr>
    <p:cSldViewPr snapToGrid="0">
      <p:cViewPr>
        <p:scale>
          <a:sx n="86" d="100"/>
          <a:sy n="86" d="100"/>
        </p:scale>
        <p:origin x="-72" y="-72"/>
      </p:cViewPr>
      <p:guideLst>
        <p:guide orient="horz" pos="2160"/>
        <p:guide pos="2880"/>
      </p:guideLst>
    </p:cSldViewPr>
  </p:slideViewPr>
  <p:outlineViewPr>
    <p:cViewPr>
      <p:scale>
        <a:sx n="33" d="100"/>
        <a:sy n="33" d="100"/>
      </p:scale>
      <p:origin x="54" y="7200"/>
    </p:cViewPr>
  </p:outlineViewPr>
  <p:notesTextViewPr>
    <p:cViewPr>
      <p:scale>
        <a:sx n="1" d="1"/>
        <a:sy n="1" d="1"/>
      </p:scale>
      <p:origin x="0" y="0"/>
    </p:cViewPr>
  </p:notesTextViewPr>
  <p:sorterViewPr>
    <p:cViewPr>
      <p:scale>
        <a:sx n="100" d="100"/>
        <a:sy n="100" d="100"/>
      </p:scale>
      <p:origin x="0" y="678"/>
    </p:cViewPr>
  </p:sorterViewPr>
  <p:notesViewPr>
    <p:cSldViewPr snapToGrid="0">
      <p:cViewPr varScale="1">
        <p:scale>
          <a:sx n="56" d="100"/>
          <a:sy n="56" d="100"/>
        </p:scale>
        <p:origin x="-2838" y="-84"/>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20782E2-44F8-4939-A385-956409007169}" type="datetimeFigureOut">
              <a:rPr lang="vi-VN" smtClean="0"/>
              <a:pPr/>
              <a:t>11/07/2019</a:t>
            </a:fld>
            <a:endParaRPr lang="vi-VN"/>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11B44DB-4800-475B-842F-C5115A0612FD}" type="slidenum">
              <a:rPr lang="vi-VN" smtClean="0"/>
              <a:pPr/>
              <a:t>‹#›</a:t>
            </a:fld>
            <a:endParaRPr lang="vi-VN"/>
          </a:p>
        </p:txBody>
      </p:sp>
    </p:spTree>
    <p:extLst>
      <p:ext uri="{BB962C8B-B14F-4D97-AF65-F5344CB8AC3E}">
        <p14:creationId xmlns:p14="http://schemas.microsoft.com/office/powerpoint/2010/main" xmlns="" val="17753132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B44DB-4800-475B-842F-C5115A0612FD}" type="slidenum">
              <a:rPr lang="vi-VN" smtClean="0"/>
              <a:pPr/>
              <a:t>11</a:t>
            </a:fld>
            <a:endParaRPr lang="vi-VN"/>
          </a:p>
        </p:txBody>
      </p:sp>
    </p:spTree>
    <p:extLst>
      <p:ext uri="{BB962C8B-B14F-4D97-AF65-F5344CB8AC3E}">
        <p14:creationId xmlns:p14="http://schemas.microsoft.com/office/powerpoint/2010/main" xmlns="" val="201047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B44DB-4800-475B-842F-C5115A0612FD}" type="slidenum">
              <a:rPr lang="vi-VN" smtClean="0"/>
              <a:pPr/>
              <a:t>12</a:t>
            </a:fld>
            <a:endParaRPr lang="vi-VN"/>
          </a:p>
        </p:txBody>
      </p:sp>
    </p:spTree>
    <p:extLst>
      <p:ext uri="{BB962C8B-B14F-4D97-AF65-F5344CB8AC3E}">
        <p14:creationId xmlns="" xmlns:p14="http://schemas.microsoft.com/office/powerpoint/2010/main" val="201047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29/09/2018</a:t>
            </a:r>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29/09/2018</a:t>
            </a:r>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29/09/2018</a:t>
            </a:r>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29/09/2018</a:t>
            </a:r>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29/09/2018</a:t>
            </a:r>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29/09/2018</a:t>
            </a:r>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29/09/2018</a:t>
            </a:r>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29/09/2018</a:t>
            </a:r>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29/09/2018</a:t>
            </a:r>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29/09/2018</a:t>
            </a:r>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29/09/2018</a:t>
            </a:r>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DB6CD4-0484-42B0-BCA8-96B1BEDC0158}"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29/09/2018</a:t>
            </a:r>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B6CD4-0484-42B0-BCA8-96B1BEDC0158}"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slide-dep-64_023219923.jpg"/>
          <p:cNvPicPr>
            <a:picLocks noChangeAspect="1"/>
          </p:cNvPicPr>
          <p:nvPr/>
        </p:nvPicPr>
        <p:blipFill>
          <a:blip r:embed="rId2"/>
          <a:stretch>
            <a:fillRect/>
          </a:stretch>
        </p:blipFill>
        <p:spPr>
          <a:xfrm>
            <a:off x="37476" y="0"/>
            <a:ext cx="9106524" cy="6858000"/>
          </a:xfrm>
          <a:prstGeom prst="rect">
            <a:avLst/>
          </a:prstGeom>
        </p:spPr>
      </p:pic>
      <p:sp>
        <p:nvSpPr>
          <p:cNvPr id="2" name="Title 1"/>
          <p:cNvSpPr>
            <a:spLocks noGrp="1"/>
          </p:cNvSpPr>
          <p:nvPr>
            <p:ph type="title"/>
          </p:nvPr>
        </p:nvSpPr>
        <p:spPr>
          <a:xfrm>
            <a:off x="1469213" y="2207735"/>
            <a:ext cx="6507679" cy="1746095"/>
          </a:xfrm>
        </p:spPr>
        <p:txBody>
          <a:bodyPr>
            <a:noAutofit/>
          </a:bodyPr>
          <a:lstStyle/>
          <a:p>
            <a:pPr algn="ctr"/>
            <a:r>
              <a:rPr lang="en-US" sz="4800" b="1" dirty="0" smtClean="0">
                <a:solidFill>
                  <a:schemeClr val="accent1"/>
                </a:solidFill>
              </a:rPr>
              <a:t> </a:t>
            </a:r>
            <a:r>
              <a:rPr lang="en-US" sz="5400" b="1" dirty="0" smtClean="0">
                <a:solidFill>
                  <a:srgbClr val="FF0000"/>
                </a:solidFill>
                <a:latin typeface="Times New Roman" pitchFamily="18" charset="0"/>
                <a:cs typeface="Times New Roman" pitchFamily="18" charset="0"/>
              </a:rPr>
              <a:t>BÀI THI</a:t>
            </a:r>
            <a:endParaRPr lang="vi-VN" sz="4800" b="1" dirty="0">
              <a:solidFill>
                <a:schemeClr val="accent1"/>
              </a:solidFill>
            </a:endParaRPr>
          </a:p>
        </p:txBody>
      </p:sp>
      <p:sp>
        <p:nvSpPr>
          <p:cNvPr id="3" name="Content Placeholder 2"/>
          <p:cNvSpPr>
            <a:spLocks noGrp="1"/>
          </p:cNvSpPr>
          <p:nvPr>
            <p:ph idx="1"/>
          </p:nvPr>
        </p:nvSpPr>
        <p:spPr>
          <a:xfrm>
            <a:off x="204952" y="3631058"/>
            <a:ext cx="8939048" cy="3116590"/>
          </a:xfrm>
        </p:spPr>
        <p:txBody>
          <a:bodyPr>
            <a:normAutofit fontScale="25000" lnSpcReduction="20000"/>
          </a:bodyPr>
          <a:lstStyle/>
          <a:p>
            <a:pPr marL="0" indent="0" algn="ctr">
              <a:buNone/>
            </a:pPr>
            <a:r>
              <a:rPr lang="vi-VN" sz="4400" b="1" dirty="0" smtClean="0">
                <a:solidFill>
                  <a:schemeClr val="accent1"/>
                </a:solidFill>
              </a:rPr>
              <a:t/>
            </a:r>
            <a:br>
              <a:rPr lang="vi-VN" sz="4400" b="1" dirty="0" smtClean="0">
                <a:solidFill>
                  <a:schemeClr val="accent1"/>
                </a:solidFill>
              </a:rPr>
            </a:br>
            <a:r>
              <a:rPr lang="en-US" sz="12800" b="1" dirty="0" err="1" smtClean="0">
                <a:solidFill>
                  <a:srgbClr val="0000FF"/>
                </a:solidFill>
                <a:latin typeface="Times New Roman" pitchFamily="18" charset="0"/>
                <a:cs typeface="Times New Roman" pitchFamily="18" charset="0"/>
              </a:rPr>
              <a:t>Thuyết</a:t>
            </a:r>
            <a:r>
              <a:rPr lang="en-US" sz="12800" b="1" dirty="0" smtClean="0">
                <a:solidFill>
                  <a:srgbClr val="0000FF"/>
                </a:solidFill>
                <a:latin typeface="Times New Roman" pitchFamily="18" charset="0"/>
                <a:cs typeface="Times New Roman" pitchFamily="18" charset="0"/>
              </a:rPr>
              <a:t> </a:t>
            </a:r>
            <a:r>
              <a:rPr lang="en-US" sz="12800" b="1" dirty="0" err="1" smtClean="0">
                <a:solidFill>
                  <a:srgbClr val="0000FF"/>
                </a:solidFill>
                <a:latin typeface="Times New Roman" pitchFamily="18" charset="0"/>
                <a:cs typeface="Times New Roman" pitchFamily="18" charset="0"/>
              </a:rPr>
              <a:t>trình</a:t>
            </a:r>
            <a:r>
              <a:rPr lang="en-US" sz="12800" b="1" dirty="0" smtClean="0">
                <a:solidFill>
                  <a:srgbClr val="0000FF"/>
                </a:solidFill>
                <a:latin typeface="Times New Roman" pitchFamily="18" charset="0"/>
                <a:cs typeface="Times New Roman" pitchFamily="18" charset="0"/>
              </a:rPr>
              <a:t> </a:t>
            </a:r>
            <a:r>
              <a:rPr lang="en-US" sz="12800" b="1" dirty="0" err="1" smtClean="0">
                <a:solidFill>
                  <a:srgbClr val="0000FF"/>
                </a:solidFill>
                <a:latin typeface="Times New Roman" pitchFamily="18" charset="0"/>
                <a:cs typeface="Times New Roman" pitchFamily="18" charset="0"/>
              </a:rPr>
              <a:t>kỹ</a:t>
            </a:r>
            <a:r>
              <a:rPr lang="en-US" sz="12800" b="1" dirty="0" smtClean="0">
                <a:solidFill>
                  <a:srgbClr val="0000FF"/>
                </a:solidFill>
                <a:latin typeface="Times New Roman" pitchFamily="18" charset="0"/>
                <a:cs typeface="Times New Roman" pitchFamily="18" charset="0"/>
              </a:rPr>
              <a:t> </a:t>
            </a:r>
            <a:r>
              <a:rPr lang="en-US" sz="12800" b="1" dirty="0" err="1" smtClean="0">
                <a:solidFill>
                  <a:srgbClr val="0000FF"/>
                </a:solidFill>
                <a:latin typeface="Times New Roman" pitchFamily="18" charset="0"/>
                <a:cs typeface="Times New Roman" pitchFamily="18" charset="0"/>
              </a:rPr>
              <a:t>năng</a:t>
            </a:r>
            <a:r>
              <a:rPr lang="en-US" sz="12800" b="1" dirty="0" smtClean="0">
                <a:solidFill>
                  <a:srgbClr val="0000FF"/>
                </a:solidFill>
                <a:latin typeface="Times New Roman" pitchFamily="18" charset="0"/>
                <a:cs typeface="Times New Roman" pitchFamily="18" charset="0"/>
              </a:rPr>
              <a:t> </a:t>
            </a:r>
            <a:r>
              <a:rPr lang="en-US" sz="12800" b="1" dirty="0" err="1" smtClean="0">
                <a:solidFill>
                  <a:srgbClr val="0000FF"/>
                </a:solidFill>
                <a:latin typeface="Times New Roman" pitchFamily="18" charset="0"/>
                <a:cs typeface="Times New Roman" pitchFamily="18" charset="0"/>
              </a:rPr>
              <a:t>thu</a:t>
            </a:r>
            <a:r>
              <a:rPr lang="en-US" sz="12800" b="1" dirty="0" smtClean="0">
                <a:solidFill>
                  <a:srgbClr val="0000FF"/>
                </a:solidFill>
                <a:latin typeface="Times New Roman" pitchFamily="18" charset="0"/>
                <a:cs typeface="Times New Roman" pitchFamily="18" charset="0"/>
              </a:rPr>
              <a:t> </a:t>
            </a:r>
            <a:r>
              <a:rPr lang="en-US" sz="12800" b="1" dirty="0" err="1">
                <a:solidFill>
                  <a:srgbClr val="0000FF"/>
                </a:solidFill>
                <a:latin typeface="Times New Roman" pitchFamily="18" charset="0"/>
                <a:cs typeface="Times New Roman" pitchFamily="18" charset="0"/>
              </a:rPr>
              <a:t>kinh</a:t>
            </a:r>
            <a:r>
              <a:rPr lang="en-US" sz="12800" b="1" dirty="0">
                <a:solidFill>
                  <a:srgbClr val="0000FF"/>
                </a:solidFill>
                <a:latin typeface="Times New Roman" pitchFamily="18" charset="0"/>
                <a:cs typeface="Times New Roman" pitchFamily="18" charset="0"/>
              </a:rPr>
              <a:t> </a:t>
            </a:r>
            <a:r>
              <a:rPr lang="en-US" sz="12800" b="1" dirty="0" err="1">
                <a:solidFill>
                  <a:srgbClr val="0000FF"/>
                </a:solidFill>
                <a:latin typeface="Times New Roman" pitchFamily="18" charset="0"/>
                <a:cs typeface="Times New Roman" pitchFamily="18" charset="0"/>
              </a:rPr>
              <a:t>phí</a:t>
            </a:r>
            <a:r>
              <a:rPr lang="en-US" sz="12800" b="1" dirty="0">
                <a:solidFill>
                  <a:srgbClr val="0000FF"/>
                </a:solidFill>
                <a:latin typeface="Times New Roman" pitchFamily="18" charset="0"/>
                <a:cs typeface="Times New Roman" pitchFamily="18" charset="0"/>
              </a:rPr>
              <a:t> </a:t>
            </a:r>
            <a:r>
              <a:rPr lang="en-US" sz="12800" b="1" dirty="0" err="1">
                <a:solidFill>
                  <a:srgbClr val="0000FF"/>
                </a:solidFill>
                <a:latin typeface="Times New Roman" pitchFamily="18" charset="0"/>
                <a:cs typeface="Times New Roman" pitchFamily="18" charset="0"/>
              </a:rPr>
              <a:t>công</a:t>
            </a:r>
            <a:r>
              <a:rPr lang="en-US" sz="12800" b="1" dirty="0">
                <a:solidFill>
                  <a:srgbClr val="0000FF"/>
                </a:solidFill>
                <a:latin typeface="Times New Roman" pitchFamily="18" charset="0"/>
                <a:cs typeface="Times New Roman" pitchFamily="18" charset="0"/>
              </a:rPr>
              <a:t> </a:t>
            </a:r>
            <a:r>
              <a:rPr lang="en-US" sz="12800" b="1" dirty="0" err="1" smtClean="0">
                <a:solidFill>
                  <a:srgbClr val="0000FF"/>
                </a:solidFill>
                <a:latin typeface="Times New Roman" pitchFamily="18" charset="0"/>
                <a:cs typeface="Times New Roman" pitchFamily="18" charset="0"/>
              </a:rPr>
              <a:t>đoàn</a:t>
            </a:r>
            <a:endParaRPr lang="en-US" sz="12800" b="1" dirty="0" smtClean="0">
              <a:solidFill>
                <a:srgbClr val="0000FF"/>
              </a:solidFill>
              <a:latin typeface="Times New Roman" pitchFamily="18" charset="0"/>
              <a:cs typeface="Times New Roman" pitchFamily="18" charset="0"/>
            </a:endParaRPr>
          </a:p>
          <a:p>
            <a:pPr marL="0" indent="0" algn="ctr">
              <a:buNone/>
            </a:pPr>
            <a:r>
              <a:rPr lang="en-US" sz="12800" b="1" dirty="0" smtClean="0">
                <a:solidFill>
                  <a:srgbClr val="0000FF"/>
                </a:solidFill>
                <a:latin typeface="Times New Roman" pitchFamily="18" charset="0"/>
                <a:cs typeface="Times New Roman" pitchFamily="18" charset="0"/>
              </a:rPr>
              <a:t> </a:t>
            </a:r>
            <a:r>
              <a:rPr lang="en-US" sz="12800" b="1" dirty="0" err="1" smtClean="0">
                <a:solidFill>
                  <a:srgbClr val="0000FF"/>
                </a:solidFill>
                <a:latin typeface="Times New Roman" pitchFamily="18" charset="0"/>
                <a:cs typeface="Times New Roman" pitchFamily="18" charset="0"/>
              </a:rPr>
              <a:t>trong</a:t>
            </a:r>
            <a:r>
              <a:rPr lang="en-US" sz="12800" b="1" dirty="0" smtClean="0">
                <a:solidFill>
                  <a:srgbClr val="0000FF"/>
                </a:solidFill>
                <a:latin typeface="Times New Roman" pitchFamily="18" charset="0"/>
                <a:cs typeface="Times New Roman" pitchFamily="18" charset="0"/>
              </a:rPr>
              <a:t> </a:t>
            </a:r>
            <a:r>
              <a:rPr lang="en-US" sz="12800" b="1" dirty="0" err="1">
                <a:solidFill>
                  <a:srgbClr val="0000FF"/>
                </a:solidFill>
                <a:latin typeface="Times New Roman" pitchFamily="18" charset="0"/>
                <a:cs typeface="Times New Roman" pitchFamily="18" charset="0"/>
              </a:rPr>
              <a:t>doanh</a:t>
            </a:r>
            <a:r>
              <a:rPr lang="en-US" sz="12800" b="1" dirty="0">
                <a:solidFill>
                  <a:srgbClr val="0000FF"/>
                </a:solidFill>
                <a:latin typeface="Times New Roman" pitchFamily="18" charset="0"/>
                <a:cs typeface="Times New Roman" pitchFamily="18" charset="0"/>
              </a:rPr>
              <a:t> </a:t>
            </a:r>
            <a:r>
              <a:rPr lang="en-US" sz="12800" b="1" dirty="0" err="1" smtClean="0">
                <a:solidFill>
                  <a:srgbClr val="0000FF"/>
                </a:solidFill>
                <a:latin typeface="Times New Roman" pitchFamily="18" charset="0"/>
                <a:cs typeface="Times New Roman" pitchFamily="18" charset="0"/>
              </a:rPr>
              <a:t>nghiệp</a:t>
            </a:r>
            <a:endParaRPr lang="en-US" sz="4800" b="1" dirty="0">
              <a:solidFill>
                <a:srgbClr val="0000FF"/>
              </a:solidFill>
              <a:latin typeface="Times New Roman" pitchFamily="18" charset="0"/>
              <a:cs typeface="Times New Roman" pitchFamily="18" charset="0"/>
            </a:endParaRPr>
          </a:p>
          <a:p>
            <a:pPr marL="0" indent="0" algn="ctr">
              <a:lnSpc>
                <a:spcPct val="170000"/>
              </a:lnSpc>
              <a:buNone/>
            </a:pPr>
            <a:endParaRPr lang="en-US" sz="3200" b="1" i="1" dirty="0" smtClean="0">
              <a:solidFill>
                <a:srgbClr val="0000FF"/>
              </a:solidFill>
              <a:latin typeface="Times New Roman" pitchFamily="18" charset="0"/>
              <a:cs typeface="Times New Roman" pitchFamily="18" charset="0"/>
            </a:endParaRPr>
          </a:p>
          <a:p>
            <a:pPr marL="0" indent="0" algn="ctr">
              <a:lnSpc>
                <a:spcPct val="170000"/>
              </a:lnSpc>
              <a:buNone/>
            </a:pPr>
            <a:endParaRPr lang="en-US" sz="3200" b="1" i="1" dirty="0" smtClean="0">
              <a:solidFill>
                <a:srgbClr val="0000FF"/>
              </a:solidFill>
              <a:latin typeface="Times New Roman" pitchFamily="18" charset="0"/>
              <a:cs typeface="Times New Roman" pitchFamily="18" charset="0"/>
            </a:endParaRPr>
          </a:p>
          <a:p>
            <a:pPr marL="0" indent="0">
              <a:lnSpc>
                <a:spcPct val="120000"/>
              </a:lnSpc>
              <a:buNone/>
            </a:pPr>
            <a:r>
              <a:rPr lang="en-US" sz="8000" b="1" i="1" dirty="0" smtClean="0">
                <a:solidFill>
                  <a:srgbClr val="00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Người</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thực</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hiện</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Trần</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Thanh</a:t>
            </a:r>
            <a:r>
              <a:rPr lang="en-US" sz="8000" b="1" i="1" dirty="0" smtClean="0">
                <a:solidFill>
                  <a:srgbClr val="FF00FF"/>
                </a:solidFill>
                <a:latin typeface="Times New Roman" pitchFamily="18" charset="0"/>
                <a:cs typeface="Times New Roman" pitchFamily="18" charset="0"/>
              </a:rPr>
              <a:t> Chung</a:t>
            </a:r>
          </a:p>
          <a:p>
            <a:pPr marL="0" indent="0">
              <a:lnSpc>
                <a:spcPct val="120000"/>
              </a:lnSpc>
              <a:buNone/>
            </a:pP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Chức</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vụ</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đơn</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vị</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công</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tác</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Chuyên</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viên</a:t>
            </a:r>
            <a:r>
              <a:rPr lang="en-US" sz="8000" b="1" i="1" dirty="0" smtClean="0">
                <a:solidFill>
                  <a:srgbClr val="FF00FF"/>
                </a:solidFill>
                <a:latin typeface="Times New Roman" pitchFamily="18" charset="0"/>
                <a:cs typeface="Times New Roman" pitchFamily="18" charset="0"/>
              </a:rPr>
              <a:t> LĐLĐ </a:t>
            </a:r>
            <a:r>
              <a:rPr lang="en-US" sz="8000" b="1" i="1" dirty="0" err="1" smtClean="0">
                <a:solidFill>
                  <a:srgbClr val="FF00FF"/>
                </a:solidFill>
                <a:latin typeface="Times New Roman" pitchFamily="18" charset="0"/>
                <a:cs typeface="Times New Roman" pitchFamily="18" charset="0"/>
              </a:rPr>
              <a:t>huyện</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Yên</a:t>
            </a:r>
            <a:r>
              <a:rPr lang="en-US" sz="8000" b="1" i="1" dirty="0" smtClean="0">
                <a:solidFill>
                  <a:srgbClr val="FF00FF"/>
                </a:solidFill>
                <a:latin typeface="Times New Roman" pitchFamily="18" charset="0"/>
                <a:cs typeface="Times New Roman" pitchFamily="18" charset="0"/>
              </a:rPr>
              <a:t> </a:t>
            </a:r>
            <a:r>
              <a:rPr lang="en-US" sz="8000" b="1" i="1" dirty="0" err="1" smtClean="0">
                <a:solidFill>
                  <a:srgbClr val="FF00FF"/>
                </a:solidFill>
                <a:latin typeface="Times New Roman" pitchFamily="18" charset="0"/>
                <a:cs typeface="Times New Roman" pitchFamily="18" charset="0"/>
              </a:rPr>
              <a:t>Mô</a:t>
            </a:r>
            <a:endParaRPr lang="en-US" sz="8000" b="1" i="1" dirty="0" smtClean="0">
              <a:solidFill>
                <a:srgbClr val="FF00FF"/>
              </a:solidFill>
              <a:latin typeface="Times New Roman" pitchFamily="18" charset="0"/>
              <a:cs typeface="Times New Roman" pitchFamily="18" charset="0"/>
            </a:endParaRPr>
          </a:p>
          <a:p>
            <a:pPr marL="0" indent="0" algn="ctr">
              <a:buNone/>
            </a:pPr>
            <a:endParaRPr lang="vi-VN" sz="2900" b="1" i="1" dirty="0">
              <a:solidFill>
                <a:srgbClr val="0000FF"/>
              </a:solidFill>
              <a:latin typeface="Times New Roman" pitchFamily="18" charset="0"/>
              <a:cs typeface="Times New Roman" pitchFamily="18" charset="0"/>
            </a:endParaRPr>
          </a:p>
          <a:p>
            <a:pPr marL="0" indent="0">
              <a:buNone/>
            </a:pPr>
            <a:endParaRPr lang="vi-VN" dirty="0">
              <a:solidFill>
                <a:schemeClr val="tx2"/>
              </a:solidFill>
            </a:endParaRPr>
          </a:p>
          <a:p>
            <a:endParaRPr lang="vi-VN" dirty="0">
              <a:solidFill>
                <a:schemeClr val="tx2"/>
              </a:solidFill>
            </a:endParaRPr>
          </a:p>
        </p:txBody>
      </p:sp>
      <p:pic>
        <p:nvPicPr>
          <p:cNvPr id="5" name="Picture 4" descr="logo.png"/>
          <p:cNvPicPr>
            <a:picLocks noChangeAspect="1"/>
          </p:cNvPicPr>
          <p:nvPr/>
        </p:nvPicPr>
        <p:blipFill>
          <a:blip r:embed="rId3" cstate="print"/>
          <a:stretch>
            <a:fillRect/>
          </a:stretch>
        </p:blipFill>
        <p:spPr>
          <a:xfrm>
            <a:off x="3812266" y="0"/>
            <a:ext cx="1661190" cy="1403141"/>
          </a:xfrm>
          <a:prstGeom prst="rect">
            <a:avLst/>
          </a:prstGeom>
        </p:spPr>
      </p:pic>
      <p:sp>
        <p:nvSpPr>
          <p:cNvPr id="6" name="TextBox 5"/>
          <p:cNvSpPr txBox="1"/>
          <p:nvPr/>
        </p:nvSpPr>
        <p:spPr>
          <a:xfrm>
            <a:off x="2171701" y="1535822"/>
            <a:ext cx="5220908" cy="461665"/>
          </a:xfrm>
          <a:prstGeom prst="rect">
            <a:avLst/>
          </a:prstGeom>
          <a:noFill/>
        </p:spPr>
        <p:txBody>
          <a:bodyPr wrap="square" rtlCol="0">
            <a:spAutoFit/>
          </a:bodyPr>
          <a:lstStyle/>
          <a:p>
            <a:r>
              <a:rPr lang="en-US" sz="2400" b="1" dirty="0" smtClean="0">
                <a:solidFill>
                  <a:srgbClr val="0070C0"/>
                </a:solidFill>
              </a:rPr>
              <a:t>LIÊN ĐOÀN LAO ĐỘNG HUYỆN YÊN MÔ</a:t>
            </a:r>
            <a:endParaRPr lang="en-US" sz="2400" b="1" dirty="0">
              <a:solidFill>
                <a:srgbClr val="0070C0"/>
              </a:solidFill>
            </a:endParaRPr>
          </a:p>
        </p:txBody>
      </p:sp>
    </p:spTree>
    <p:extLst>
      <p:ext uri="{BB962C8B-B14F-4D97-AF65-F5344CB8AC3E}">
        <p14:creationId xmlns:p14="http://schemas.microsoft.com/office/powerpoint/2010/main" xmlns="" val="782130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Personalized-light-blue-background-vector-design.jpg"/>
          <p:cNvPicPr>
            <a:picLocks noChangeAspect="1"/>
          </p:cNvPicPr>
          <p:nvPr/>
        </p:nvPicPr>
        <p:blipFill>
          <a:blip r:embed="rId2">
            <a:lum bright="19000" contrast="79000"/>
          </a:blip>
          <a:stretch>
            <a:fillRect/>
          </a:stretch>
        </p:blipFill>
        <p:spPr>
          <a:xfrm>
            <a:off x="0" y="-24"/>
            <a:ext cx="9142858" cy="6857143"/>
          </a:xfrm>
          <a:prstGeom prst="rect">
            <a:avLst/>
          </a:prstGeom>
          <a:noFill/>
          <a:ln>
            <a:noFill/>
          </a:ln>
        </p:spPr>
      </p:pic>
      <p:sp>
        <p:nvSpPr>
          <p:cNvPr id="25" name="Minus 24"/>
          <p:cNvSpPr/>
          <p:nvPr/>
        </p:nvSpPr>
        <p:spPr>
          <a:xfrm>
            <a:off x="-470848" y="1035639"/>
            <a:ext cx="10744200" cy="18413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08881" y="279744"/>
            <a:ext cx="7673169" cy="777136"/>
          </a:xfrm>
          <a:prstGeom prst="rect">
            <a:avLst/>
          </a:prstGeom>
          <a:noFill/>
        </p:spPr>
        <p:txBody>
          <a:bodyPr wrap="square" lIns="68580" tIns="34290" rIns="68580" bIns="34290" rtlCol="0">
            <a:spAutoFit/>
          </a:bodyPr>
          <a:lstStyle/>
          <a:p>
            <a:pPr algn="just"/>
            <a:r>
              <a:rPr lang="en-US" sz="2300" b="1" kern="500" spc="8" dirty="0" smtClean="0">
                <a:solidFill>
                  <a:srgbClr val="0000FF"/>
                </a:solidFill>
                <a:latin typeface="Times New Roman" pitchFamily="18" charset="0"/>
                <a:cs typeface="Times New Roman" pitchFamily="18" charset="0"/>
              </a:rPr>
              <a:t>III. </a:t>
            </a:r>
            <a:r>
              <a:rPr lang="vi-VN" sz="2300" b="1" kern="500" spc="8" dirty="0">
                <a:solidFill>
                  <a:srgbClr val="0000FF"/>
                </a:solidFill>
                <a:latin typeface="Times New Roman" pitchFamily="18" charset="0"/>
                <a:cs typeface="Times New Roman" pitchFamily="18" charset="0"/>
              </a:rPr>
              <a:t>MỘT SỐ GIẢI PHÁP THU KINH PHÍ </a:t>
            </a:r>
            <a:r>
              <a:rPr lang="en-US" sz="2300" b="1" kern="500" spc="8" dirty="0" smtClean="0">
                <a:solidFill>
                  <a:srgbClr val="0000FF"/>
                </a:solidFill>
                <a:latin typeface="Times New Roman" pitchFamily="18" charset="0"/>
                <a:cs typeface="Times New Roman" pitchFamily="18" charset="0"/>
              </a:rPr>
              <a:t>CÔNG ĐOÀN </a:t>
            </a:r>
            <a:r>
              <a:rPr lang="vi-VN" sz="2300" b="1" kern="500" spc="8" dirty="0" smtClean="0">
                <a:solidFill>
                  <a:srgbClr val="0000FF"/>
                </a:solidFill>
                <a:latin typeface="Times New Roman" pitchFamily="18" charset="0"/>
                <a:cs typeface="Times New Roman" pitchFamily="18" charset="0"/>
              </a:rPr>
              <a:t>TRONG </a:t>
            </a:r>
            <a:r>
              <a:rPr lang="vi-VN" sz="2300" b="1" kern="500" spc="8" dirty="0">
                <a:solidFill>
                  <a:srgbClr val="0000FF"/>
                </a:solidFill>
                <a:latin typeface="Times New Roman" pitchFamily="18" charset="0"/>
                <a:cs typeface="Times New Roman" pitchFamily="18" charset="0"/>
              </a:rPr>
              <a:t>DOANH NGHIỆP</a:t>
            </a:r>
            <a:endParaRPr lang="vi-VN" sz="2300" kern="500" spc="8" dirty="0">
              <a:solidFill>
                <a:srgbClr val="0000FF"/>
              </a:solidFill>
              <a:latin typeface="Times New Roman" pitchFamily="18" charset="0"/>
              <a:cs typeface="Times New Roman" pitchFamily="18" charset="0"/>
            </a:endParaRPr>
          </a:p>
        </p:txBody>
      </p:sp>
      <p:pic>
        <p:nvPicPr>
          <p:cNvPr id="20" name="Picture 5"/>
          <p:cNvPicPr>
            <a:picLocks noChangeAspect="1"/>
          </p:cNvPicPr>
          <p:nvPr/>
        </p:nvPicPr>
        <p:blipFill>
          <a:blip r:embed="rId3"/>
          <a:srcRect/>
          <a:stretch>
            <a:fillRect/>
          </a:stretch>
        </p:blipFill>
        <p:spPr bwMode="auto">
          <a:xfrm>
            <a:off x="937983" y="1847926"/>
            <a:ext cx="253664" cy="475332"/>
          </a:xfrm>
          <a:prstGeom prst="rect">
            <a:avLst/>
          </a:prstGeom>
          <a:noFill/>
          <a:ln w="9525">
            <a:noFill/>
            <a:miter lim="800000"/>
            <a:headEnd/>
            <a:tailEnd/>
          </a:ln>
        </p:spPr>
      </p:pic>
      <p:sp>
        <p:nvSpPr>
          <p:cNvPr id="13" name="AutoShape 9"/>
          <p:cNvSpPr>
            <a:spLocks noChangeArrowheads="1"/>
          </p:cNvSpPr>
          <p:nvPr/>
        </p:nvSpPr>
        <p:spPr bwMode="gray">
          <a:xfrm>
            <a:off x="1428751" y="1257300"/>
            <a:ext cx="7258049" cy="1524000"/>
          </a:xfrm>
          <a:prstGeom prst="roundRect">
            <a:avLst>
              <a:gd name="adj" fmla="val 16667"/>
            </a:avLst>
          </a:prstGeom>
          <a:solidFill>
            <a:srgbClr val="FF0066"/>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a:defRPr/>
            </a:pPr>
            <a:endParaRPr lang="en-US" dirty="0"/>
          </a:p>
        </p:txBody>
      </p:sp>
      <p:pic>
        <p:nvPicPr>
          <p:cNvPr id="14" name="Picture 32"/>
          <p:cNvPicPr>
            <a:picLocks noChangeAspect="1"/>
          </p:cNvPicPr>
          <p:nvPr/>
        </p:nvPicPr>
        <p:blipFill>
          <a:blip r:embed="rId4"/>
          <a:srcRect/>
          <a:stretch>
            <a:fillRect/>
          </a:stretch>
        </p:blipFill>
        <p:spPr bwMode="auto">
          <a:xfrm>
            <a:off x="689288" y="1585982"/>
            <a:ext cx="923547" cy="890518"/>
          </a:xfrm>
          <a:prstGeom prst="rect">
            <a:avLst/>
          </a:prstGeom>
          <a:noFill/>
          <a:ln w="9525">
            <a:noFill/>
            <a:miter lim="800000"/>
            <a:headEnd/>
            <a:tailEnd/>
          </a:ln>
        </p:spPr>
      </p:pic>
      <p:pic>
        <p:nvPicPr>
          <p:cNvPr id="15" name="Picture 6"/>
          <p:cNvPicPr>
            <a:picLocks noChangeAspect="1"/>
          </p:cNvPicPr>
          <p:nvPr/>
        </p:nvPicPr>
        <p:blipFill>
          <a:blip r:embed="rId5"/>
          <a:srcRect/>
          <a:stretch>
            <a:fillRect/>
          </a:stretch>
        </p:blipFill>
        <p:spPr bwMode="auto">
          <a:xfrm>
            <a:off x="933727" y="1705677"/>
            <a:ext cx="330426" cy="551571"/>
          </a:xfrm>
          <a:prstGeom prst="rect">
            <a:avLst/>
          </a:prstGeom>
          <a:noFill/>
          <a:ln w="9525">
            <a:noFill/>
            <a:miter lim="800000"/>
            <a:headEnd/>
            <a:tailEnd/>
          </a:ln>
        </p:spPr>
      </p:pic>
      <p:sp>
        <p:nvSpPr>
          <p:cNvPr id="16" name="TextBox 15"/>
          <p:cNvSpPr txBox="1"/>
          <p:nvPr/>
        </p:nvSpPr>
        <p:spPr>
          <a:xfrm>
            <a:off x="990600" y="1257300"/>
            <a:ext cx="7658100" cy="2246769"/>
          </a:xfrm>
          <a:prstGeom prst="rect">
            <a:avLst/>
          </a:prstGeom>
          <a:noFill/>
        </p:spPr>
        <p:txBody>
          <a:bodyPr wrap="square" rtlCol="0">
            <a:spAutoFit/>
          </a:bodyPr>
          <a:lstStyle/>
          <a:p>
            <a:pPr marL="548640" lvl="1" indent="-205740" algn="just">
              <a:spcBef>
                <a:spcPct val="20000"/>
              </a:spcBef>
              <a:buClr>
                <a:srgbClr val="0BD0D9"/>
              </a:buClr>
              <a:buSzPct val="95000"/>
            </a:pPr>
            <a:r>
              <a:rPr lang="en-US" sz="2000" b="1" dirty="0" smtClean="0">
                <a:solidFill>
                  <a:schemeClr val="bg1"/>
                </a:solidFill>
                <a:latin typeface="Times New Roman" pitchFamily="18" charset="0"/>
                <a:cs typeface="Times New Roman" pitchFamily="18" charset="0"/>
              </a:rPr>
              <a:t>			</a:t>
            </a:r>
            <a:r>
              <a:rPr lang="vi-VN" sz="2000" b="1" dirty="0" smtClean="0">
                <a:solidFill>
                  <a:schemeClr val="bg1"/>
                </a:solidFill>
                <a:latin typeface="Times New Roman" pitchFamily="18" charset="0"/>
                <a:cs typeface="Times New Roman" pitchFamily="18" charset="0"/>
              </a:rPr>
              <a:t>Biểu dương, khen thưởng những doanh nghiệp chấp hành, thực hiện tốt các quy định của pháp luật nhất là việc đóng kinh phí công đoàn đầy đủ, kịp thời đồng thời thường xuyên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thăm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hỏi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động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viên</a:t>
            </a:r>
            <a:r>
              <a:rPr lang="vi-VN" sz="2000" b="1" dirty="0" smtClean="0">
                <a:solidFill>
                  <a:schemeClr val="bg1"/>
                </a:solidFill>
                <a:latin typeface="Times New Roman" pitchFamily="18" charset="0"/>
                <a:cs typeface="Times New Roman" pitchFamily="18" charset="0"/>
              </a:rPr>
              <a:t>, chúc mừng các doanh nghiệp nhân ngày </a:t>
            </a:r>
            <a:r>
              <a:rPr lang="en-US" sz="2000" b="1" dirty="0" err="1" smtClean="0">
                <a:solidFill>
                  <a:schemeClr val="bg1"/>
                </a:solidFill>
                <a:latin typeface="Times New Roman" pitchFamily="18" charset="0"/>
                <a:cs typeface="Times New Roman" pitchFamily="18" charset="0"/>
              </a:rPr>
              <a:t>lễ</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kỷ</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niệm</a:t>
            </a:r>
            <a:r>
              <a:rPr lang="vi-VN" sz="2000" b="1" dirty="0" smtClean="0">
                <a:solidFill>
                  <a:schemeClr val="bg1"/>
                </a:solidFill>
                <a:latin typeface="Times New Roman" pitchFamily="18" charset="0"/>
                <a:cs typeface="Times New Roman" pitchFamily="18" charset="0"/>
              </a:rPr>
              <a:t>.</a:t>
            </a:r>
            <a:r>
              <a:rPr lang="en-US" sz="2000" b="1" dirty="0" smtClean="0">
                <a:solidFill>
                  <a:schemeClr val="bg1"/>
                </a:solidFill>
                <a:latin typeface="Times New Roman" pitchFamily="18" charset="0"/>
                <a:cs typeface="Times New Roman" pitchFamily="18" charset="0"/>
              </a:rPr>
              <a:t>..</a:t>
            </a:r>
            <a:endParaRPr lang="vi-VN" sz="2000" b="1" dirty="0" smtClean="0">
              <a:solidFill>
                <a:schemeClr val="bg1"/>
              </a:solidFill>
              <a:latin typeface="Times New Roman" pitchFamily="18" charset="0"/>
              <a:cs typeface="Times New Roman" pitchFamily="18" charset="0"/>
            </a:endParaRPr>
          </a:p>
          <a:p>
            <a:pPr marL="548640" lvl="1" indent="-205740" algn="just">
              <a:spcBef>
                <a:spcPct val="20000"/>
              </a:spcBef>
              <a:buClr>
                <a:srgbClr val="0BD0D9"/>
              </a:buClr>
              <a:buSzPct val="95000"/>
              <a:buFont typeface="Wingdings 2"/>
              <a:buChar char=""/>
            </a:pPr>
            <a:endParaRPr lang="vi-VN" sz="2000" b="1" dirty="0" smtClean="0">
              <a:solidFill>
                <a:schemeClr val="bg1"/>
              </a:solidFill>
              <a:latin typeface="Times New Roman" pitchFamily="18" charset="0"/>
              <a:cs typeface="Times New Roman" pitchFamily="18" charset="0"/>
            </a:endParaRPr>
          </a:p>
          <a:p>
            <a:endParaRPr lang="en-US" sz="1600" b="1" dirty="0">
              <a:solidFill>
                <a:schemeClr val="bg1"/>
              </a:solidFill>
              <a:latin typeface="Times New Roman" pitchFamily="18" charset="0"/>
              <a:cs typeface="Times New Roman" pitchFamily="18" charset="0"/>
            </a:endParaRPr>
          </a:p>
        </p:txBody>
      </p:sp>
      <p:pic>
        <p:nvPicPr>
          <p:cNvPr id="17" name="Picture 6" descr="C:\Users\Administrator\Desktop\a2.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18964" y="2990850"/>
            <a:ext cx="3801185" cy="3543301"/>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1" descr="C:\Users\Administrator\Desktop\Anh moi\Gmail\20181012_151306.jpg"/>
          <p:cNvPicPr>
            <a:picLocks noChangeAspect="1" noChangeArrowheads="1"/>
          </p:cNvPicPr>
          <p:nvPr/>
        </p:nvPicPr>
        <p:blipFill>
          <a:blip r:embed="rId7"/>
          <a:stretch>
            <a:fillRect/>
          </a:stretch>
        </p:blipFill>
        <p:spPr bwMode="auto">
          <a:xfrm>
            <a:off x="5010151" y="2952520"/>
            <a:ext cx="3733800" cy="354353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descr="C:\Users\Administrator\Desktop\Anh moi\Gmail\20181010_16541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t="8122" r="23565"/>
          <a:stretch>
            <a:fillRect/>
          </a:stretch>
        </p:blipFill>
        <p:spPr bwMode="auto">
          <a:xfrm>
            <a:off x="1072623" y="2971800"/>
            <a:ext cx="3861327" cy="36195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Anh moi\tải xuống (1).jpg"/>
          <p:cNvPicPr>
            <a:picLocks noChangeAspect="1" noChangeArrowheads="1"/>
          </p:cNvPicPr>
          <p:nvPr/>
        </p:nvPicPr>
        <p:blipFill>
          <a:blip r:embed="rId9"/>
          <a:stretch>
            <a:fillRect/>
          </a:stretch>
        </p:blipFill>
        <p:spPr bwMode="auto">
          <a:xfrm>
            <a:off x="1031767" y="2930487"/>
            <a:ext cx="4073633" cy="3546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53160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4)">
                                      <p:cBhvr>
                                        <p:cTn id="39" dur="2000"/>
                                        <p:tgtEl>
                                          <p:spTgt spid="21"/>
                                        </p:tgtEl>
                                      </p:cBhvr>
                                    </p:animEffect>
                                  </p:childTnLst>
                                </p:cTn>
                              </p:par>
                              <p:par>
                                <p:cTn id="40" presetID="21"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heel(4)">
                                      <p:cBhvr>
                                        <p:cTn id="4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a4.jpg"/>
          <p:cNvPicPr>
            <a:picLocks noChangeAspect="1" noChangeArrowheads="1"/>
          </p:cNvPicPr>
          <p:nvPr/>
        </p:nvPicPr>
        <p:blipFill>
          <a:blip r:embed="rId3"/>
          <a:stretch>
            <a:fillRect/>
          </a:stretch>
        </p:blipFill>
        <p:spPr bwMode="auto">
          <a:xfrm>
            <a:off x="0" y="2838450"/>
            <a:ext cx="4260573" cy="4019549"/>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dministrator\Desktop\a5.jpg"/>
          <p:cNvPicPr>
            <a:picLocks noChangeAspect="1" noChangeArrowheads="1"/>
          </p:cNvPicPr>
          <p:nvPr/>
        </p:nvPicPr>
        <p:blipFill>
          <a:blip r:embed="rId4"/>
          <a:stretch>
            <a:fillRect/>
          </a:stretch>
        </p:blipFill>
        <p:spPr bwMode="auto">
          <a:xfrm>
            <a:off x="4400048" y="2864386"/>
            <a:ext cx="4743952" cy="374377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14"/>
          <p:cNvSpPr>
            <a:spLocks noChangeArrowheads="1"/>
          </p:cNvSpPr>
          <p:nvPr/>
        </p:nvSpPr>
        <p:spPr bwMode="gray">
          <a:xfrm>
            <a:off x="332506" y="114300"/>
            <a:ext cx="8582894" cy="2552700"/>
          </a:xfrm>
          <a:prstGeom prst="roundRect">
            <a:avLst>
              <a:gd name="adj" fmla="val 16667"/>
            </a:avLst>
          </a:prstGeom>
          <a:solidFill>
            <a:srgbClr val="00B0F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a:defRPr/>
            </a:pPr>
            <a:endParaRPr lang="en-US"/>
          </a:p>
        </p:txBody>
      </p:sp>
      <p:sp>
        <p:nvSpPr>
          <p:cNvPr id="15" name="Text Box 16"/>
          <p:cNvSpPr txBox="1">
            <a:spLocks noChangeArrowheads="1"/>
          </p:cNvSpPr>
          <p:nvPr/>
        </p:nvSpPr>
        <p:spPr bwMode="gray">
          <a:xfrm>
            <a:off x="419101" y="95250"/>
            <a:ext cx="8267699" cy="3120854"/>
          </a:xfrm>
          <a:prstGeom prst="rect">
            <a:avLst/>
          </a:prstGeom>
          <a:noFill/>
          <a:ln w="9525" algn="ctr">
            <a:noFill/>
            <a:miter lim="800000"/>
            <a:headEnd/>
            <a:tailEnd/>
          </a:ln>
        </p:spPr>
        <p:txBody>
          <a:bodyPr wrap="square">
            <a:spAutoFit/>
          </a:bodyPr>
          <a:lstStyle/>
          <a:p>
            <a:pPr lvl="1" algn="just">
              <a:spcBef>
                <a:spcPct val="20000"/>
              </a:spcBef>
              <a:buClr>
                <a:srgbClr val="0BD0D9"/>
              </a:buClr>
              <a:buSzPct val="95000"/>
            </a:pPr>
            <a:r>
              <a:rPr lang="en-US" sz="2400" b="1" dirty="0" smtClean="0">
                <a:solidFill>
                  <a:schemeClr val="bg1"/>
                </a:solidFill>
                <a:latin typeface="Times New Roman" pitchFamily="18" charset="0"/>
                <a:cs typeface="Times New Roman" pitchFamily="18" charset="0"/>
              </a:rPr>
              <a:t> 	</a:t>
            </a:r>
            <a:r>
              <a:rPr lang="vi-VN" sz="2400" b="1" dirty="0" smtClean="0">
                <a:solidFill>
                  <a:schemeClr val="bg1"/>
                </a:solidFill>
                <a:latin typeface="Times New Roman" pitchFamily="18" charset="0"/>
                <a:cs typeface="Times New Roman" pitchFamily="18" charset="0"/>
              </a:rPr>
              <a:t>Các cấp công đoàn cần sử dụng kinh phí công đoàn đảm bảo hiệu quả. Kinh phí</a:t>
            </a:r>
            <a:r>
              <a:rPr lang="en-US" sz="2400" b="1" dirty="0" smtClean="0">
                <a:solidFill>
                  <a:schemeClr val="bg1"/>
                </a:solidFill>
                <a:latin typeface="Times New Roman" pitchFamily="18" charset="0"/>
                <a:cs typeface="Times New Roman" pitchFamily="18" charset="0"/>
              </a:rPr>
              <a:t> </a:t>
            </a:r>
            <a:r>
              <a:rPr lang="vi-VN" sz="2400" b="1" dirty="0" smtClean="0">
                <a:solidFill>
                  <a:schemeClr val="bg1"/>
                </a:solidFill>
                <a:latin typeface="Times New Roman" pitchFamily="18" charset="0"/>
                <a:cs typeface="Times New Roman" pitchFamily="18" charset="0"/>
              </a:rPr>
              <a:t>công đoàn tập trung cho việc tổ chức các hoạt động chăm lo cho người lao động để chủ sử dụng lao động thấy được sự quan tâm của công đoàn đối với NLĐ của doanh nghiệp do vậy chủ doanh nghiệp thấy được nghĩa vụ, trách nhiệm phải đóng kinh phí công đoàn theo quy định.</a:t>
            </a:r>
          </a:p>
          <a:p>
            <a:pPr marL="548640" lvl="1" indent="-205740" algn="just">
              <a:spcBef>
                <a:spcPct val="20000"/>
              </a:spcBef>
              <a:buClr>
                <a:srgbClr val="0BD0D9"/>
              </a:buClr>
              <a:buSzPct val="95000"/>
              <a:buFont typeface="Wingdings 2"/>
              <a:buChar char=""/>
            </a:pPr>
            <a:endParaRPr lang="vi-VN" sz="2400" b="1" dirty="0">
              <a:solidFill>
                <a:schemeClr val="bg1"/>
              </a:solidFill>
              <a:latin typeface="Times New Roman" pitchFamily="18" charset="0"/>
              <a:cs typeface="Times New Roman" pitchFamily="18" charset="0"/>
            </a:endParaRPr>
          </a:p>
        </p:txBody>
      </p:sp>
      <p:pic>
        <p:nvPicPr>
          <p:cNvPr id="16" name="Picture 36"/>
          <p:cNvPicPr>
            <a:picLocks noChangeAspect="1"/>
          </p:cNvPicPr>
          <p:nvPr/>
        </p:nvPicPr>
        <p:blipFill>
          <a:blip r:embed="rId5"/>
          <a:srcRect/>
          <a:stretch>
            <a:fillRect/>
          </a:stretch>
        </p:blipFill>
        <p:spPr bwMode="auto">
          <a:xfrm>
            <a:off x="0" y="782611"/>
            <a:ext cx="926646" cy="1058780"/>
          </a:xfrm>
          <a:prstGeom prst="rect">
            <a:avLst/>
          </a:prstGeom>
          <a:noFill/>
          <a:ln w="9525">
            <a:noFill/>
            <a:miter lim="800000"/>
            <a:headEnd/>
            <a:tailEnd/>
          </a:ln>
        </p:spPr>
      </p:pic>
      <p:pic>
        <p:nvPicPr>
          <p:cNvPr id="17" name="Picture 7"/>
          <p:cNvPicPr>
            <a:picLocks noChangeAspect="1"/>
          </p:cNvPicPr>
          <p:nvPr/>
        </p:nvPicPr>
        <p:blipFill>
          <a:blip r:embed="rId6"/>
          <a:srcRect/>
          <a:stretch>
            <a:fillRect/>
          </a:stretch>
        </p:blipFill>
        <p:spPr bwMode="auto">
          <a:xfrm>
            <a:off x="279611" y="1007185"/>
            <a:ext cx="304791" cy="588798"/>
          </a:xfrm>
          <a:prstGeom prst="rect">
            <a:avLst/>
          </a:prstGeom>
          <a:noFill/>
          <a:ln w="9525">
            <a:noFill/>
            <a:miter lim="800000"/>
            <a:headEnd/>
            <a:tailEnd/>
          </a:ln>
        </p:spPr>
      </p:pic>
    </p:spTree>
    <p:extLst>
      <p:ext uri="{BB962C8B-B14F-4D97-AF65-F5344CB8AC3E}">
        <p14:creationId xmlns:p14="http://schemas.microsoft.com/office/powerpoint/2010/main" xmlns="" val="2244272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heel(4)">
                                      <p:cBhvr>
                                        <p:cTn id="29" dur="2000"/>
                                        <p:tgtEl>
                                          <p:spTgt spid="2050"/>
                                        </p:tgtEl>
                                      </p:cBhvr>
                                    </p:animEffect>
                                  </p:childTnLst>
                                </p:cTn>
                              </p:par>
                              <p:par>
                                <p:cTn id="30" presetID="21" presetClass="entr" presetSubtype="4" fill="hold" nodeType="with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wheel(4)">
                                      <p:cBhvr>
                                        <p:cTn id="3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dministrator\Desktop\a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4400550" cy="354329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Administrator\Desktop\a20.jpg"/>
          <p:cNvPicPr>
            <a:picLocks noChangeAspect="1" noChangeArrowheads="1"/>
          </p:cNvPicPr>
          <p:nvPr/>
        </p:nvPicPr>
        <p:blipFill>
          <a:blip r:embed="rId4"/>
          <a:stretch>
            <a:fillRect/>
          </a:stretch>
        </p:blipFill>
        <p:spPr bwMode="auto">
          <a:xfrm>
            <a:off x="4591050" y="0"/>
            <a:ext cx="4552950" cy="3524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Administrator\Desktop\Anh moi\IMG_2205 (1).jpe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8627" y="3562351"/>
            <a:ext cx="4565373" cy="32956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Administrator\Desktop\Anh moi\dl trao nha 4.JPG"/>
          <p:cNvPicPr>
            <a:picLocks noChangeAspect="1" noChangeArrowheads="1"/>
          </p:cNvPicPr>
          <p:nvPr/>
        </p:nvPicPr>
        <p:blipFill>
          <a:blip r:embed="rId6" cstate="print"/>
          <a:stretch>
            <a:fillRect/>
          </a:stretch>
        </p:blipFill>
        <p:spPr bwMode="auto">
          <a:xfrm>
            <a:off x="31750" y="3562350"/>
            <a:ext cx="4394200" cy="3295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4272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par>
                                <p:cTn id="8" presetID="21"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heel(4)">
                                      <p:cBhvr>
                                        <p:cTn id="10" dur="2000"/>
                                        <p:tgtEl>
                                          <p:spTgt spid="1027"/>
                                        </p:tgtEl>
                                      </p:cBhvr>
                                    </p:animEffect>
                                  </p:childTnLst>
                                </p:cTn>
                              </p:par>
                              <p:par>
                                <p:cTn id="11" presetID="21" presetClass="entr" presetSubtype="4"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heel(4)">
                                      <p:cBhvr>
                                        <p:cTn id="13" dur="2000"/>
                                        <p:tgtEl>
                                          <p:spTgt spid="1028"/>
                                        </p:tgtEl>
                                      </p:cBhvr>
                                    </p:animEffect>
                                  </p:childTnLst>
                                </p:cTn>
                              </p:par>
                              <p:par>
                                <p:cTn id="14" presetID="21" presetClass="entr" presetSubtype="4"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wheel(4)">
                                      <p:cBhvr>
                                        <p:cTn id="1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90804" y="313401"/>
            <a:ext cx="8636941" cy="1796901"/>
            <a:chOff x="606630" y="1799683"/>
            <a:chExt cx="11197994" cy="1796901"/>
          </a:xfrm>
        </p:grpSpPr>
        <p:sp>
          <p:nvSpPr>
            <p:cNvPr id="19" name="Rounded Rectangle 18"/>
            <p:cNvSpPr/>
            <p:nvPr/>
          </p:nvSpPr>
          <p:spPr>
            <a:xfrm>
              <a:off x="690157" y="1799683"/>
              <a:ext cx="11114467" cy="1796901"/>
            </a:xfrm>
            <a:prstGeom prst="roundRect">
              <a:avLst/>
            </a:prstGeom>
            <a:solidFill>
              <a:srgbClr val="FFC000">
                <a:alpha val="43000"/>
              </a:srgbClr>
            </a:solidFill>
          </p:spPr>
          <p:style>
            <a:lnRef idx="2">
              <a:schemeClr val="accent6"/>
            </a:lnRef>
            <a:fillRef idx="1">
              <a:schemeClr val="lt1"/>
            </a:fillRef>
            <a:effectRef idx="0">
              <a:schemeClr val="accent6"/>
            </a:effectRef>
            <a:fontRef idx="minor">
              <a:schemeClr val="dk1"/>
            </a:fontRef>
          </p:style>
          <p:txBody>
            <a:bodyPr anchor="ctr"/>
            <a:lstStyle/>
            <a:p>
              <a:pPr lvl="1" algn="just">
                <a:spcBef>
                  <a:spcPct val="20000"/>
                </a:spcBef>
                <a:buClr>
                  <a:srgbClr val="0BD0D9"/>
                </a:buClr>
                <a:buSzPct val="95000"/>
              </a:pPr>
              <a:r>
                <a:rPr lang="vi-VN" sz="2400" b="1" dirty="0" smtClean="0">
                  <a:solidFill>
                    <a:srgbClr val="0000FF"/>
                  </a:solidFill>
                  <a:latin typeface="Times New Roman" pitchFamily="18" charset="0"/>
                  <a:cs typeface="Times New Roman" pitchFamily="18" charset="0"/>
                </a:rPr>
                <a:t>Cán </a:t>
              </a:r>
              <a:r>
                <a:rPr lang="vi-VN" sz="2400" b="1" dirty="0">
                  <a:solidFill>
                    <a:srgbClr val="0000FF"/>
                  </a:solidFill>
                  <a:latin typeface="Times New Roman" pitchFamily="18" charset="0"/>
                  <a:cs typeface="Times New Roman" pitchFamily="18" charset="0"/>
                </a:rPr>
                <a:t>bộ công đoàn cấp trên trực tiếp cơ sở phải thường xuyên </a:t>
              </a:r>
              <a:r>
                <a:rPr lang="vi-VN" sz="2400" b="1" dirty="0" smtClean="0">
                  <a:solidFill>
                    <a:srgbClr val="0000FF"/>
                  </a:solidFill>
                  <a:latin typeface="Times New Roman" pitchFamily="18" charset="0"/>
                  <a:cs typeface="Times New Roman" pitchFamily="18" charset="0"/>
                </a:rPr>
                <a:t>tiếp </a:t>
              </a:r>
              <a:r>
                <a:rPr lang="vi-VN" sz="2400" b="1" dirty="0">
                  <a:solidFill>
                    <a:srgbClr val="0000FF"/>
                  </a:solidFill>
                  <a:latin typeface="Times New Roman" pitchFamily="18" charset="0"/>
                  <a:cs typeface="Times New Roman" pitchFamily="18" charset="0"/>
                </a:rPr>
                <a:t>cận trực tiếp với </a:t>
              </a:r>
              <a:r>
                <a:rPr lang="vi-VN" sz="2400" b="1" dirty="0" smtClean="0">
                  <a:solidFill>
                    <a:srgbClr val="0000FF"/>
                  </a:solidFill>
                  <a:latin typeface="Times New Roman" pitchFamily="18" charset="0"/>
                  <a:cs typeface="Times New Roman" pitchFamily="18" charset="0"/>
                </a:rPr>
                <a:t>người </a:t>
              </a:r>
              <a:r>
                <a:rPr lang="vi-VN" sz="2400" b="1" dirty="0">
                  <a:solidFill>
                    <a:srgbClr val="0000FF"/>
                  </a:solidFill>
                  <a:latin typeface="Times New Roman" pitchFamily="18" charset="0"/>
                  <a:cs typeface="Times New Roman" pitchFamily="18" charset="0"/>
                </a:rPr>
                <a:t>sử dụng lao động </a:t>
              </a:r>
              <a:r>
                <a:rPr lang="vi-VN" sz="2400" b="1" dirty="0" smtClean="0">
                  <a:solidFill>
                    <a:srgbClr val="0000FF"/>
                  </a:solidFill>
                  <a:latin typeface="Times New Roman" pitchFamily="18" charset="0"/>
                  <a:cs typeface="Times New Roman" pitchFamily="18" charset="0"/>
                </a:rPr>
                <a:t>tại </a:t>
              </a:r>
              <a:r>
                <a:rPr lang="vi-VN" sz="2400" b="1" dirty="0">
                  <a:solidFill>
                    <a:srgbClr val="0000FF"/>
                  </a:solidFill>
                  <a:latin typeface="Times New Roman" pitchFamily="18" charset="0"/>
                  <a:cs typeface="Times New Roman" pitchFamily="18" charset="0"/>
                </a:rPr>
                <a:t>doanh </a:t>
              </a:r>
              <a:r>
                <a:rPr lang="vi-VN" sz="2400" b="1" dirty="0" smtClean="0">
                  <a:solidFill>
                    <a:srgbClr val="0000FF"/>
                  </a:solidFill>
                  <a:latin typeface="Times New Roman" pitchFamily="18" charset="0"/>
                  <a:cs typeface="Times New Roman" pitchFamily="18" charset="0"/>
                </a:rPr>
                <a:t>nghiệp</a:t>
              </a:r>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tạo </a:t>
              </a:r>
              <a:r>
                <a:rPr lang="vi-VN" sz="2400" b="1" dirty="0">
                  <a:solidFill>
                    <a:srgbClr val="0000FF"/>
                  </a:solidFill>
                  <a:latin typeface="Times New Roman" pitchFamily="18" charset="0"/>
                  <a:cs typeface="Times New Roman" pitchFamily="18" charset="0"/>
                </a:rPr>
                <a:t>được mối liên </a:t>
              </a:r>
              <a:r>
                <a:rPr lang="vi-VN" sz="2400" b="1" dirty="0" smtClean="0">
                  <a:solidFill>
                    <a:srgbClr val="0000FF"/>
                  </a:solidFill>
                  <a:latin typeface="Times New Roman" pitchFamily="18" charset="0"/>
                  <a:cs typeface="Times New Roman" pitchFamily="18" charset="0"/>
                </a:rPr>
                <a:t>hệ</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Kiên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trì</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mềm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dẻo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trong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giao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tiếp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để</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chủ</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doanh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nghiệp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hiểu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được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định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về</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đóng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kinh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phí</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Công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đoàn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từ</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đó</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hiện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nghiêm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túc</a:t>
              </a:r>
              <a:endParaRPr lang="vi-VN" sz="2400" b="1" dirty="0">
                <a:solidFill>
                  <a:srgbClr val="0000FF"/>
                </a:solidFill>
                <a:latin typeface="Times New Roman" pitchFamily="18" charset="0"/>
                <a:cs typeface="Times New Roman" pitchFamily="18" charset="0"/>
              </a:endParaRPr>
            </a:p>
          </p:txBody>
        </p:sp>
        <p:sp>
          <p:nvSpPr>
            <p:cNvPr id="20" name="Rectangle 19"/>
            <p:cNvSpPr/>
            <p:nvPr/>
          </p:nvSpPr>
          <p:spPr>
            <a:xfrm>
              <a:off x="606630" y="2120181"/>
              <a:ext cx="837984" cy="1200329"/>
            </a:xfrm>
            <a:prstGeom prst="rect">
              <a:avLst/>
            </a:prstGeom>
            <a:noFill/>
          </p:spPr>
          <p:txBody>
            <a:bodyPr wrap="none">
              <a:spAutoFit/>
            </a:bodyPr>
            <a:lstStyle/>
            <a:p>
              <a:pPr algn="ctr">
                <a:defRPr/>
              </a:pPr>
              <a:r>
                <a:rPr lang="en-US" sz="7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4</a:t>
              </a:r>
              <a:endParaRPr lang="en-US" sz="7200" b="1" dirty="0">
                <a:ln w="1905"/>
                <a:solidFill>
                  <a:srgbClr val="FF0000"/>
                </a:solidFill>
                <a:effectLst>
                  <a:innerShdw blurRad="69850" dist="43180" dir="5400000">
                    <a:srgbClr val="000000">
                      <a:alpha val="65000"/>
                    </a:srgbClr>
                  </a:innerShdw>
                </a:effectLst>
              </a:endParaRPr>
            </a:p>
          </p:txBody>
        </p:sp>
        <p:cxnSp>
          <p:nvCxnSpPr>
            <p:cNvPr id="21" name="Straight Connector 20"/>
            <p:cNvCxnSpPr/>
            <p:nvPr/>
          </p:nvCxnSpPr>
          <p:spPr>
            <a:xfrm>
              <a:off x="1277836" y="2207011"/>
              <a:ext cx="0" cy="1056278"/>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3" name="Group 21"/>
          <p:cNvGrpSpPr/>
          <p:nvPr/>
        </p:nvGrpSpPr>
        <p:grpSpPr>
          <a:xfrm>
            <a:off x="290804" y="4057650"/>
            <a:ext cx="8605546" cy="2743200"/>
            <a:chOff x="678715" y="1755813"/>
            <a:chExt cx="11435593" cy="2716297"/>
          </a:xfrm>
        </p:grpSpPr>
        <p:sp>
          <p:nvSpPr>
            <p:cNvPr id="23" name="Rounded Rectangle 22"/>
            <p:cNvSpPr/>
            <p:nvPr/>
          </p:nvSpPr>
          <p:spPr>
            <a:xfrm>
              <a:off x="720506" y="1755813"/>
              <a:ext cx="11393802" cy="2716297"/>
            </a:xfrm>
            <a:prstGeom prst="roundRect">
              <a:avLst/>
            </a:prstGeom>
            <a:solidFill>
              <a:srgbClr val="FF00FF">
                <a:alpha val="33000"/>
              </a:srgbClr>
            </a:solidFill>
          </p:spPr>
          <p:style>
            <a:lnRef idx="2">
              <a:schemeClr val="accent6"/>
            </a:lnRef>
            <a:fillRef idx="1">
              <a:schemeClr val="lt1"/>
            </a:fillRef>
            <a:effectRef idx="0">
              <a:schemeClr val="accent6"/>
            </a:effectRef>
            <a:fontRef idx="minor">
              <a:schemeClr val="dk1"/>
            </a:fontRef>
          </p:style>
          <p:txBody>
            <a:bodyPr anchor="ctr"/>
            <a:lstStyle/>
            <a:p>
              <a:pPr marL="731520" lvl="1" indent="-274320" algn="just">
                <a:spcBef>
                  <a:spcPct val="20000"/>
                </a:spcBef>
                <a:buClr>
                  <a:srgbClr val="0BD0D9"/>
                </a:buClr>
                <a:buSzPct val="95000"/>
                <a:buFont typeface="Wingdings 2"/>
                <a:buChar char=""/>
              </a:pPr>
              <a:endParaRPr lang="en-US" sz="2400" b="1" dirty="0" smtClean="0">
                <a:solidFill>
                  <a:srgbClr val="0000FF"/>
                </a:solidFill>
                <a:latin typeface="Times New Roman" pitchFamily="18" charset="0"/>
                <a:cs typeface="Times New Roman" pitchFamily="18" charset="0"/>
              </a:endParaRPr>
            </a:p>
            <a:p>
              <a:pPr lvl="1" algn="just">
                <a:spcBef>
                  <a:spcPct val="20000"/>
                </a:spcBef>
                <a:buClr>
                  <a:srgbClr val="0BD0D9"/>
                </a:buClr>
                <a:buSzPct val="95000"/>
              </a:pPr>
              <a:r>
                <a:rPr lang="vi-VN" sz="2400" b="1" dirty="0" smtClean="0">
                  <a:solidFill>
                    <a:srgbClr val="0000FF"/>
                  </a:solidFill>
                  <a:latin typeface="Times New Roman" pitchFamily="18" charset="0"/>
                  <a:cs typeface="Times New Roman" pitchFamily="18" charset="0"/>
                </a:rPr>
                <a:t>Tăng </a:t>
              </a:r>
              <a:r>
                <a:rPr lang="vi-VN" sz="2400" b="1" dirty="0">
                  <a:solidFill>
                    <a:srgbClr val="0000FF"/>
                  </a:solidFill>
                  <a:latin typeface="Times New Roman" pitchFamily="18" charset="0"/>
                  <a:cs typeface="Times New Roman" pitchFamily="18" charset="0"/>
                </a:rPr>
                <a:t>cường công tác kiểm tra, giám sát việc thực hiện các chế độ chính sách đối với người lao động tại các doanh nghiệp, đồng thời kết hợp đôn đốc thu nợ, trích nộp kinh phí công đoàn; chỉ đạo cán bộ phụ trách kế toán công đoàn phối hợp chặt chẽ với </a:t>
              </a:r>
              <a:r>
                <a:rPr lang="vi-VN" sz="2400" b="1" dirty="0" smtClean="0">
                  <a:solidFill>
                    <a:srgbClr val="0000FF"/>
                  </a:solidFill>
                  <a:latin typeface="Times New Roman" pitchFamily="18" charset="0"/>
                  <a:cs typeface="Times New Roman" pitchFamily="18" charset="0"/>
                </a:rPr>
                <a:t>kế </a:t>
              </a:r>
              <a:r>
                <a:rPr lang="vi-VN" sz="2400" b="1" dirty="0">
                  <a:solidFill>
                    <a:srgbClr val="0000FF"/>
                  </a:solidFill>
                  <a:latin typeface="Times New Roman" pitchFamily="18" charset="0"/>
                  <a:cs typeface="Times New Roman" pitchFamily="18" charset="0"/>
                </a:rPr>
                <a:t>toán doanh nghiệp </a:t>
              </a:r>
              <a:r>
                <a:rPr lang="en-US" sz="2400" b="1" dirty="0" err="1" smtClean="0">
                  <a:solidFill>
                    <a:srgbClr val="0000FF"/>
                  </a:solidFill>
                  <a:latin typeface="Times New Roman" pitchFamily="18" charset="0"/>
                  <a:cs typeface="Times New Roman" pitchFamily="18" charset="0"/>
                </a:rPr>
                <a:t>thực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hiện</a:t>
              </a:r>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việc </a:t>
              </a:r>
              <a:r>
                <a:rPr lang="vi-VN" sz="2400" b="1" dirty="0">
                  <a:solidFill>
                    <a:srgbClr val="0000FF"/>
                  </a:solidFill>
                  <a:latin typeface="Times New Roman" pitchFamily="18" charset="0"/>
                  <a:cs typeface="Times New Roman" pitchFamily="18" charset="0"/>
                </a:rPr>
                <a:t>đóng, chuyển đảm bảo tính đúng, tính đủ và thu kịp thời theo quy định.</a:t>
              </a:r>
            </a:p>
            <a:p>
              <a:pPr marL="731520" lvl="1" indent="-274320" algn="just">
                <a:spcBef>
                  <a:spcPct val="20000"/>
                </a:spcBef>
                <a:buClr>
                  <a:srgbClr val="0BD0D9"/>
                </a:buClr>
                <a:buSzPct val="95000"/>
                <a:buFont typeface="Wingdings 2"/>
                <a:buChar char=""/>
              </a:pPr>
              <a:endParaRPr lang="vi-VN" sz="2400" b="1" dirty="0">
                <a:solidFill>
                  <a:srgbClr val="0000FF"/>
                </a:solidFill>
                <a:latin typeface="Times New Roman" pitchFamily="18" charset="0"/>
                <a:cs typeface="Times New Roman" pitchFamily="18" charset="0"/>
              </a:endParaRPr>
            </a:p>
          </p:txBody>
        </p:sp>
        <p:sp>
          <p:nvSpPr>
            <p:cNvPr id="24" name="Rectangle 23"/>
            <p:cNvSpPr/>
            <p:nvPr/>
          </p:nvSpPr>
          <p:spPr>
            <a:xfrm>
              <a:off x="678715" y="2676955"/>
              <a:ext cx="834860" cy="1188557"/>
            </a:xfrm>
            <a:prstGeom prst="rect">
              <a:avLst/>
            </a:prstGeom>
            <a:noFill/>
          </p:spPr>
          <p:txBody>
            <a:bodyPr wrap="none">
              <a:spAutoFit/>
            </a:bodyPr>
            <a:lstStyle/>
            <a:p>
              <a:pPr algn="ctr">
                <a:defRPr/>
              </a:pPr>
              <a:r>
                <a:rPr lang="en-US" sz="7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5</a:t>
              </a:r>
              <a:endParaRPr lang="en-US" sz="7200" b="1" dirty="0">
                <a:ln w="1905"/>
                <a:solidFill>
                  <a:srgbClr val="FF0000"/>
                </a:solidFill>
                <a:effectLst>
                  <a:innerShdw blurRad="69850" dist="43180" dir="5400000">
                    <a:srgbClr val="000000">
                      <a:alpha val="65000"/>
                    </a:srgbClr>
                  </a:innerShdw>
                </a:effectLst>
              </a:endParaRPr>
            </a:p>
          </p:txBody>
        </p:sp>
        <p:cxnSp>
          <p:nvCxnSpPr>
            <p:cNvPr id="25" name="Straight Connector 24"/>
            <p:cNvCxnSpPr/>
            <p:nvPr/>
          </p:nvCxnSpPr>
          <p:spPr>
            <a:xfrm>
              <a:off x="1390242" y="2643293"/>
              <a:ext cx="0" cy="1229753"/>
            </a:xfrm>
            <a:prstGeom prst="line">
              <a:avLst/>
            </a:prstGeom>
          </p:spPr>
          <p:style>
            <a:lnRef idx="2">
              <a:schemeClr val="accent6"/>
            </a:lnRef>
            <a:fillRef idx="0">
              <a:schemeClr val="accent6"/>
            </a:fillRef>
            <a:effectRef idx="1">
              <a:schemeClr val="accent6"/>
            </a:effectRef>
            <a:fontRef idx="minor">
              <a:schemeClr val="tx1"/>
            </a:fontRef>
          </p:style>
        </p:cxnSp>
      </p:gr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489812"/>
            <a:ext cx="4476750" cy="436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5" descr="D:\LDLD TINH, HUYEN NAM 2016\TAI CHINH CONG DOAN\ANH HTHI\20180809_1905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2848" y="0"/>
            <a:ext cx="4671152" cy="4043809"/>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0" y="0"/>
            <a:ext cx="4400550" cy="4043809"/>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LDLD TINH, HUYEN NAM 2016\TAI CHINH CONG DOAN\ANH HTHI\20180827_173420.jpg"/>
          <p:cNvPicPr>
            <a:picLocks noChangeAspect="1" noChangeArrowheads="1"/>
          </p:cNvPicPr>
          <p:nvPr/>
        </p:nvPicPr>
        <p:blipFill>
          <a:blip r:embed="rId5" cstate="print"/>
          <a:stretch>
            <a:fillRect/>
          </a:stretch>
        </p:blipFill>
        <p:spPr bwMode="auto">
          <a:xfrm>
            <a:off x="4534653" y="2456762"/>
            <a:ext cx="4609347" cy="44012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37208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nodeType="clickEffect">
                                  <p:stCondLst>
                                    <p:cond delay="0"/>
                                  </p:stCondLst>
                                  <p:childTnLst>
                                    <p:animEffect transition="out" filter="barn(inVertical)">
                                      <p:cBhvr>
                                        <p:cTn id="17" dur="1000"/>
                                        <p:tgtEl>
                                          <p:spTgt spid="3074"/>
                                        </p:tgtEl>
                                      </p:cBhvr>
                                    </p:animEffect>
                                    <p:set>
                                      <p:cBhvr>
                                        <p:cTn id="18" dur="1" fill="hold">
                                          <p:stCondLst>
                                            <p:cond delay="999"/>
                                          </p:stCondLst>
                                        </p:cTn>
                                        <p:tgtEl>
                                          <p:spTgt spid="3074"/>
                                        </p:tgtEl>
                                        <p:attrNameLst>
                                          <p:attrName>style.visibility</p:attrName>
                                        </p:attrNameLst>
                                      </p:cBhvr>
                                      <p:to>
                                        <p:strVal val="hidden"/>
                                      </p:to>
                                    </p:set>
                                  </p:childTnLst>
                                </p:cTn>
                              </p:par>
                              <p:par>
                                <p:cTn id="19" presetID="16" presetClass="exit" presetSubtype="21" fill="hold" nodeType="withEffect">
                                  <p:stCondLst>
                                    <p:cond delay="0"/>
                                  </p:stCondLst>
                                  <p:childTnLst>
                                    <p:animEffect transition="out" filter="barn(inVertical)">
                                      <p:cBhvr>
                                        <p:cTn id="20" dur="1000"/>
                                        <p:tgtEl>
                                          <p:spTgt spid="1027"/>
                                        </p:tgtEl>
                                      </p:cBhvr>
                                    </p:animEffect>
                                    <p:set>
                                      <p:cBhvr>
                                        <p:cTn id="21" dur="1" fill="hold">
                                          <p:stCondLst>
                                            <p:cond delay="999"/>
                                          </p:stCondLst>
                                        </p:cTn>
                                        <p:tgtEl>
                                          <p:spTgt spid="102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4)">
                                      <p:cBhvr>
                                        <p:cTn id="26" dur="2000"/>
                                        <p:tgtEl>
                                          <p:spTgt spid="3"/>
                                        </p:tgtEl>
                                      </p:cBhvr>
                                    </p:animEffect>
                                  </p:childTnLst>
                                </p:cTn>
                              </p:par>
                              <p:par>
                                <p:cTn id="27" presetID="42" presetClass="exit" presetSubtype="0" fill="hold" nodeType="withEffect">
                                  <p:stCondLst>
                                    <p:cond delay="0"/>
                                  </p:stCondLst>
                                  <p:childTnLst>
                                    <p:animEffect transition="out" filter="fade">
                                      <p:cBhvr>
                                        <p:cTn id="28" dur="1000"/>
                                        <p:tgtEl>
                                          <p:spTgt spid="2"/>
                                        </p:tgtEl>
                                      </p:cBhvr>
                                    </p:animEffect>
                                    <p:anim calcmode="lin" valueType="num">
                                      <p:cBhvr>
                                        <p:cTn id="29" dur="1000"/>
                                        <p:tgtEl>
                                          <p:spTgt spid="2"/>
                                        </p:tgtEl>
                                        <p:attrNameLst>
                                          <p:attrName>ppt_x</p:attrName>
                                        </p:attrNameLst>
                                      </p:cBhvr>
                                      <p:tavLst>
                                        <p:tav tm="0">
                                          <p:val>
                                            <p:strVal val="ppt_x"/>
                                          </p:val>
                                        </p:tav>
                                        <p:tav tm="100000">
                                          <p:val>
                                            <p:strVal val="ppt_x"/>
                                          </p:val>
                                        </p:tav>
                                      </p:tavLst>
                                    </p:anim>
                                    <p:anim calcmode="lin" valueType="num">
                                      <p:cBhvr>
                                        <p:cTn id="30" dur="1000"/>
                                        <p:tgtEl>
                                          <p:spTgt spid="2"/>
                                        </p:tgtEl>
                                        <p:attrNameLst>
                                          <p:attrName>ppt_y</p:attrName>
                                        </p:attrNameLst>
                                      </p:cBhvr>
                                      <p:tavLst>
                                        <p:tav tm="0">
                                          <p:val>
                                            <p:strVal val="ppt_y"/>
                                          </p:val>
                                        </p:tav>
                                        <p:tav tm="100000">
                                          <p:val>
                                            <p:strVal val="ppt_y+.1"/>
                                          </p:val>
                                        </p:tav>
                                      </p:tavLst>
                                    </p:anim>
                                    <p:set>
                                      <p:cBhvr>
                                        <p:cTn id="31" dur="1" fill="hold">
                                          <p:stCondLst>
                                            <p:cond delay="999"/>
                                          </p:stCondLst>
                                        </p:cTn>
                                        <p:tgtEl>
                                          <p:spTgt spid="2"/>
                                        </p:tgtEl>
                                        <p:attrNameLst>
                                          <p:attrName>style.visibility</p:attrName>
                                        </p:attrNameLst>
                                      </p:cBhvr>
                                      <p:to>
                                        <p:strVal val="hidden"/>
                                      </p:to>
                                    </p:set>
                                  </p:childTnLst>
                                </p:cTn>
                              </p:par>
                            </p:childTnLst>
                          </p:cTn>
                        </p:par>
                        <p:par>
                          <p:cTn id="32" fill="hold">
                            <p:stCondLst>
                              <p:cond delay="2000"/>
                            </p:stCondLst>
                            <p:childTnLst>
                              <p:par>
                                <p:cTn id="33" presetID="4"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ox(in)">
                                      <p:cBhvr>
                                        <p:cTn id="35" dur="2000"/>
                                        <p:tgtEl>
                                          <p:spTgt spid="17"/>
                                        </p:tgtEl>
                                      </p:cBhvr>
                                    </p:animEffect>
                                  </p:childTnLst>
                                </p:cTn>
                              </p:par>
                              <p:par>
                                <p:cTn id="36" presetID="4" presetClass="entr" presetSubtype="16"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ox(in)">
                                      <p:cBhvr>
                                        <p:cTn id="3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 y="241571"/>
            <a:ext cx="8858250" cy="1527243"/>
            <a:chOff x="-209025" y="2281690"/>
            <a:chExt cx="12796737" cy="2730551"/>
          </a:xfrm>
        </p:grpSpPr>
        <p:sp>
          <p:nvSpPr>
            <p:cNvPr id="13" name="Rounded Rectangle 12"/>
            <p:cNvSpPr/>
            <p:nvPr/>
          </p:nvSpPr>
          <p:spPr>
            <a:xfrm>
              <a:off x="-180402" y="2281690"/>
              <a:ext cx="12768114" cy="2730551"/>
            </a:xfrm>
            <a:prstGeom prst="roundRect">
              <a:avLst/>
            </a:prstGeom>
            <a:solidFill>
              <a:srgbClr val="92D050">
                <a:alpha val="40000"/>
              </a:srgbClr>
            </a:solidFill>
          </p:spPr>
          <p:style>
            <a:lnRef idx="2">
              <a:schemeClr val="accent6"/>
            </a:lnRef>
            <a:fillRef idx="1">
              <a:schemeClr val="lt1"/>
            </a:fillRef>
            <a:effectRef idx="0">
              <a:schemeClr val="accent6"/>
            </a:effectRef>
            <a:fontRef idx="minor">
              <a:schemeClr val="dk1"/>
            </a:fontRef>
          </p:style>
          <p:txBody>
            <a:bodyPr anchor="ctr"/>
            <a:lstStyle/>
            <a:p>
              <a:pPr marL="548640" lvl="1" indent="-205740" algn="just">
                <a:spcBef>
                  <a:spcPct val="20000"/>
                </a:spcBef>
                <a:buClr>
                  <a:srgbClr val="0BD0D9"/>
                </a:buClr>
                <a:buSzPct val="95000"/>
                <a:buFont typeface="Wingdings 2"/>
                <a:buChar char=""/>
              </a:pPr>
              <a:endParaRPr lang="en-US" sz="2400" b="1" dirty="0" smtClean="0">
                <a:solidFill>
                  <a:srgbClr val="0000FF"/>
                </a:solidFill>
                <a:latin typeface="Times New Roman" pitchFamily="18" charset="0"/>
                <a:cs typeface="Times New Roman" pitchFamily="18" charset="0"/>
              </a:endParaRPr>
            </a:p>
            <a:p>
              <a:pPr lvl="1" algn="just">
                <a:spcBef>
                  <a:spcPct val="20000"/>
                </a:spcBef>
                <a:buClr>
                  <a:srgbClr val="0BD0D9"/>
                </a:buClr>
                <a:buSzPct val="95000"/>
              </a:pPr>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T</a:t>
              </a:r>
              <a:r>
                <a:rPr lang="en-US" sz="2400" b="1" dirty="0" err="1" smtClean="0">
                  <a:solidFill>
                    <a:srgbClr val="0000FF"/>
                  </a:solidFill>
                  <a:latin typeface="Times New Roman" pitchFamily="18" charset="0"/>
                  <a:cs typeface="Times New Roman" pitchFamily="18" charset="0"/>
                </a:rPr>
                <a:t>ranh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thủ</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sự</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ủng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cấp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ủy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Đảng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quyền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để</a:t>
              </a:r>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chỉ đạo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nhắc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nhở</a:t>
              </a:r>
              <a:r>
                <a:rPr lang="vi-VN" sz="2400" b="1" dirty="0" smtClean="0">
                  <a:solidFill>
                    <a:srgbClr val="0000FF"/>
                  </a:solidFill>
                  <a:latin typeface="Times New Roman" pitchFamily="18" charset="0"/>
                  <a:cs typeface="Times New Roman" pitchFamily="18" charset="0"/>
                </a:rPr>
                <a:t> các doanh nghiệp </a:t>
              </a:r>
              <a:r>
                <a:rPr lang="en-US" sz="2400" b="1" dirty="0" err="1" smtClean="0">
                  <a:solidFill>
                    <a:srgbClr val="0000FF"/>
                  </a:solidFill>
                  <a:latin typeface="Times New Roman" pitchFamily="18" charset="0"/>
                  <a:cs typeface="Times New Roman" pitchFamily="18" charset="0"/>
                </a:rPr>
                <a:t>chưa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đóng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kinh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phí</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công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đoàn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hiện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nghiêm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túc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đóng</a:t>
              </a:r>
              <a:r>
                <a:rPr lang="vi-VN" sz="2400" b="1" dirty="0" smtClean="0">
                  <a:solidFill>
                    <a:srgbClr val="0000FF"/>
                  </a:solidFill>
                  <a:latin typeface="Times New Roman" pitchFamily="18" charset="0"/>
                  <a:cs typeface="Times New Roman" pitchFamily="18" charset="0"/>
                </a:rPr>
                <a:t> kinh phí công đoàn theo quy định của </a:t>
              </a:r>
              <a:r>
                <a:rPr lang="en-US" sz="2400" b="1" dirty="0" err="1" smtClean="0">
                  <a:solidFill>
                    <a:srgbClr val="0000FF"/>
                  </a:solidFill>
                  <a:latin typeface="Times New Roman" pitchFamily="18" charset="0"/>
                  <a:cs typeface="Times New Roman" pitchFamily="18" charset="0"/>
                </a:rPr>
                <a:t>pháp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luật</a:t>
              </a:r>
              <a:r>
                <a:rPr lang="en-US" sz="2400" b="1" dirty="0" smtClean="0">
                  <a:solidFill>
                    <a:srgbClr val="0000FF"/>
                  </a:solidFill>
                  <a:latin typeface="Times New Roman" pitchFamily="18" charset="0"/>
                  <a:cs typeface="Times New Roman" pitchFamily="18" charset="0"/>
                </a:rPr>
                <a:t>.</a:t>
              </a:r>
              <a:endParaRPr lang="vi-VN" sz="2400" b="1" dirty="0" smtClean="0">
                <a:solidFill>
                  <a:srgbClr val="0000FF"/>
                </a:solidFill>
                <a:latin typeface="Times New Roman" pitchFamily="18" charset="0"/>
                <a:cs typeface="Times New Roman" pitchFamily="18" charset="0"/>
              </a:endParaRPr>
            </a:p>
            <a:p>
              <a:pPr marL="548640" lvl="1" indent="-205740" algn="just">
                <a:spcBef>
                  <a:spcPct val="20000"/>
                </a:spcBef>
                <a:buClr>
                  <a:srgbClr val="0BD0D9"/>
                </a:buClr>
                <a:buSzPct val="95000"/>
                <a:buFont typeface="Wingdings 2"/>
                <a:buChar char=""/>
              </a:pPr>
              <a:endParaRPr lang="vi-VN" sz="2400" b="1" dirty="0">
                <a:solidFill>
                  <a:srgbClr val="0000FF"/>
                </a:solidFill>
                <a:latin typeface="Times New Roman" pitchFamily="18" charset="0"/>
                <a:cs typeface="Times New Roman" pitchFamily="18" charset="0"/>
              </a:endParaRPr>
            </a:p>
          </p:txBody>
        </p:sp>
        <p:sp>
          <p:nvSpPr>
            <p:cNvPr id="14" name="Rectangle 13"/>
            <p:cNvSpPr/>
            <p:nvPr/>
          </p:nvSpPr>
          <p:spPr>
            <a:xfrm>
              <a:off x="-209025" y="2656234"/>
              <a:ext cx="878121" cy="1980981"/>
            </a:xfrm>
            <a:prstGeom prst="rect">
              <a:avLst/>
            </a:prstGeom>
            <a:noFill/>
          </p:spPr>
          <p:txBody>
            <a:bodyPr wrap="none">
              <a:spAutoFit/>
            </a:bodyPr>
            <a:lstStyle/>
            <a:p>
              <a:pPr algn="ctr">
                <a:defRPr/>
              </a:pPr>
              <a:r>
                <a:rPr lang="en-US" sz="66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6</a:t>
              </a:r>
              <a:endParaRPr lang="en-US" sz="6600" b="1" dirty="0">
                <a:ln w="1905"/>
                <a:solidFill>
                  <a:srgbClr val="FF0000"/>
                </a:solidFill>
                <a:effectLst>
                  <a:innerShdw blurRad="69850" dist="43180" dir="5400000">
                    <a:srgbClr val="000000">
                      <a:alpha val="65000"/>
                    </a:srgbClr>
                  </a:innerShdw>
                </a:effectLst>
              </a:endParaRPr>
            </a:p>
          </p:txBody>
        </p:sp>
        <p:cxnSp>
          <p:nvCxnSpPr>
            <p:cNvPr id="15" name="Straight Connector 14"/>
            <p:cNvCxnSpPr/>
            <p:nvPr/>
          </p:nvCxnSpPr>
          <p:spPr>
            <a:xfrm rot="16200000" flipH="1">
              <a:off x="-386621" y="3653905"/>
              <a:ext cx="1831257" cy="10008"/>
            </a:xfrm>
            <a:prstGeom prst="line">
              <a:avLst/>
            </a:prstGeom>
            <a:ln>
              <a:solidFill>
                <a:srgbClr val="FF00FF"/>
              </a:solidFill>
            </a:ln>
          </p:spPr>
          <p:style>
            <a:lnRef idx="3">
              <a:schemeClr val="dk1"/>
            </a:lnRef>
            <a:fillRef idx="0">
              <a:schemeClr val="dk1"/>
            </a:fillRef>
            <a:effectRef idx="2">
              <a:schemeClr val="dk1"/>
            </a:effectRef>
            <a:fontRef idx="minor">
              <a:schemeClr val="tx1"/>
            </a:fontRef>
          </p:style>
        </p:cxnSp>
      </p:grpSp>
      <p:pic>
        <p:nvPicPr>
          <p:cNvPr id="7" name="Picture 2" descr="C:\Users\Administrator\Desktop\Anh moi\Gmail\DSC_02.JPG"/>
          <p:cNvPicPr>
            <a:picLocks noChangeAspect="1" noChangeArrowheads="1"/>
          </p:cNvPicPr>
          <p:nvPr/>
        </p:nvPicPr>
        <p:blipFill>
          <a:blip r:embed="rId2" cstate="print"/>
          <a:stretch>
            <a:fillRect/>
          </a:stretch>
        </p:blipFill>
        <p:spPr bwMode="auto">
          <a:xfrm>
            <a:off x="285986" y="2076451"/>
            <a:ext cx="4301378" cy="44386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dministrator\Desktop\Anh moi\Gmail\doi-thoai.jpg"/>
          <p:cNvPicPr>
            <a:picLocks noChangeAspect="1" noChangeArrowheads="1"/>
          </p:cNvPicPr>
          <p:nvPr/>
        </p:nvPicPr>
        <p:blipFill>
          <a:blip r:embed="rId3"/>
          <a:stretch>
            <a:fillRect/>
          </a:stretch>
        </p:blipFill>
        <p:spPr bwMode="auto">
          <a:xfrm>
            <a:off x="4659641" y="2057400"/>
            <a:ext cx="4191000" cy="4457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96301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par>
                                <p:cTn id="12" presetID="8" presetClass="entr" presetSubtype="16"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diamond(in)">
                                      <p:cBhvr>
                                        <p:cTn id="14" dur="2000"/>
                                        <p:tgtEl>
                                          <p:spTgt spid="2051"/>
                                        </p:tgtEl>
                                      </p:cBhvr>
                                    </p:animEffect>
                                  </p:childTnLst>
                                </p:cTn>
                              </p:par>
                            </p:childTnLst>
                          </p:cTn>
                        </p:par>
                        <p:par>
                          <p:cTn id="15" fill="hold">
                            <p:stCondLst>
                              <p:cond delay="4000"/>
                            </p:stCondLst>
                            <p:childTnLst>
                              <p:par>
                                <p:cTn id="16" presetID="14"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20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randombar(horizontal)">
                                      <p:cBhvr>
                                        <p:cTn id="21" dur="2000"/>
                                        <p:tgtEl>
                                          <p:spTgt spid="2051"/>
                                        </p:tgtEl>
                                      </p:cBhvr>
                                    </p:animEffect>
                                  </p:childTnLst>
                                </p:cTn>
                              </p:par>
                            </p:childTnLst>
                          </p:cTn>
                        </p:par>
                        <p:par>
                          <p:cTn id="22" fill="hold">
                            <p:stCondLst>
                              <p:cond delay="6000"/>
                            </p:stCondLst>
                            <p:childTnLst>
                              <p:par>
                                <p:cTn id="23" presetID="21"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8)">
                                      <p:cBhvr>
                                        <p:cTn id="25" dur="2000"/>
                                        <p:tgtEl>
                                          <p:spTgt spid="7"/>
                                        </p:tgtEl>
                                      </p:cBhvr>
                                    </p:animEffect>
                                  </p:childTnLst>
                                </p:cTn>
                              </p:par>
                              <p:par>
                                <p:cTn id="26" presetID="21" presetClass="entr" presetSubtype="8"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wheel(8)">
                                      <p:cBhvr>
                                        <p:cTn id="28"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3562" y="258845"/>
            <a:ext cx="8743737" cy="1703707"/>
            <a:chOff x="406983" y="1936078"/>
            <a:chExt cx="11048263" cy="2060619"/>
          </a:xfrm>
        </p:grpSpPr>
        <p:sp>
          <p:nvSpPr>
            <p:cNvPr id="8" name="Rounded Rectangle 7"/>
            <p:cNvSpPr/>
            <p:nvPr/>
          </p:nvSpPr>
          <p:spPr>
            <a:xfrm>
              <a:off x="551140" y="1936078"/>
              <a:ext cx="10904106" cy="2060619"/>
            </a:xfrm>
            <a:prstGeom prst="roundRect">
              <a:avLst/>
            </a:prstGeom>
            <a:solidFill>
              <a:schemeClr val="accent6">
                <a:lumMod val="60000"/>
                <a:lumOff val="40000"/>
                <a:alpha val="54000"/>
              </a:schemeClr>
            </a:solidFill>
          </p:spPr>
          <p:style>
            <a:lnRef idx="2">
              <a:schemeClr val="accent6"/>
            </a:lnRef>
            <a:fillRef idx="1">
              <a:schemeClr val="lt1"/>
            </a:fillRef>
            <a:effectRef idx="0">
              <a:schemeClr val="accent6"/>
            </a:effectRef>
            <a:fontRef idx="minor">
              <a:schemeClr val="dk1"/>
            </a:fontRef>
          </p:style>
          <p:txBody>
            <a:bodyPr anchor="ctr"/>
            <a:lstStyle/>
            <a:p>
              <a:pPr marL="548640" lvl="1" indent="-205740" algn="just">
                <a:spcBef>
                  <a:spcPct val="20000"/>
                </a:spcBef>
                <a:buClr>
                  <a:srgbClr val="0BD0D9"/>
                </a:buClr>
                <a:buSzPct val="95000"/>
                <a:buFont typeface="Wingdings 2"/>
                <a:buChar char=""/>
              </a:pPr>
              <a:endParaRPr lang="en-US" sz="1800" dirty="0" smtClean="0">
                <a:solidFill>
                  <a:schemeClr val="tx2"/>
                </a:solidFill>
              </a:endParaRPr>
            </a:p>
            <a:p>
              <a:pPr lvl="1" algn="just">
                <a:spcBef>
                  <a:spcPct val="20000"/>
                </a:spcBef>
                <a:buClr>
                  <a:srgbClr val="0BD0D9"/>
                </a:buClr>
                <a:buSzPct val="95000"/>
              </a:pPr>
              <a:r>
                <a:rPr lang="en-US" sz="1800" dirty="0" smtClean="0">
                  <a:solidFill>
                    <a:schemeClr val="tx2"/>
                  </a:solidFill>
                </a:rPr>
                <a:t>	 </a:t>
              </a:r>
              <a:r>
                <a:rPr lang="vi-VN" sz="2400" b="1" dirty="0" smtClean="0">
                  <a:solidFill>
                    <a:srgbClr val="0000FF"/>
                  </a:solidFill>
                  <a:latin typeface="+mj-lt"/>
                </a:rPr>
                <a:t>Tiếp </a:t>
              </a:r>
              <a:r>
                <a:rPr lang="vi-VN" sz="2400" b="1" dirty="0">
                  <a:solidFill>
                    <a:srgbClr val="0000FF"/>
                  </a:solidFill>
                  <a:latin typeface="+mj-lt"/>
                </a:rPr>
                <a:t>tục thực hiện có hiệu quả chương trình phối hợp, quy chế phối hợp với các cơ quan chức năng của huyện để đảm bảo việc thu kinh phí công đoàn theo đúng quy định của Nhà nước và Tổng Liên đoàn LĐVN.</a:t>
              </a:r>
              <a:endParaRPr lang="vi-VN" sz="1800" b="1" dirty="0">
                <a:solidFill>
                  <a:srgbClr val="0000FF"/>
                </a:solidFill>
                <a:latin typeface="+mj-lt"/>
              </a:endParaRPr>
            </a:p>
            <a:p>
              <a:pPr marL="548640" lvl="1" indent="-205740" algn="just">
                <a:spcBef>
                  <a:spcPct val="20000"/>
                </a:spcBef>
                <a:buClr>
                  <a:srgbClr val="0BD0D9"/>
                </a:buClr>
                <a:buSzPct val="95000"/>
                <a:buFont typeface="Wingdings 2"/>
                <a:buChar char=""/>
              </a:pPr>
              <a:endParaRPr lang="vi-VN" sz="1800" dirty="0">
                <a:solidFill>
                  <a:schemeClr val="tx2"/>
                </a:solidFill>
              </a:endParaRPr>
            </a:p>
          </p:txBody>
        </p:sp>
        <p:sp>
          <p:nvSpPr>
            <p:cNvPr id="9" name="Rectangle 8"/>
            <p:cNvSpPr/>
            <p:nvPr/>
          </p:nvSpPr>
          <p:spPr>
            <a:xfrm>
              <a:off x="406983" y="2244138"/>
              <a:ext cx="768068" cy="1340112"/>
            </a:xfrm>
            <a:prstGeom prst="rect">
              <a:avLst/>
            </a:prstGeom>
            <a:noFill/>
          </p:spPr>
          <p:txBody>
            <a:bodyPr wrap="none">
              <a:spAutoFit/>
            </a:bodyPr>
            <a:lstStyle/>
            <a:p>
              <a:pPr algn="ctr">
                <a:defRPr/>
              </a:pPr>
              <a:r>
                <a:rPr lang="en-US" sz="66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7</a:t>
              </a:r>
              <a:endParaRPr lang="en-US" sz="6600" b="1" dirty="0">
                <a:ln w="1905"/>
                <a:solidFill>
                  <a:srgbClr val="FF0000"/>
                </a:solidFill>
                <a:effectLst>
                  <a:innerShdw blurRad="69850" dist="43180" dir="5400000">
                    <a:srgbClr val="000000">
                      <a:alpha val="65000"/>
                    </a:srgbClr>
                  </a:innerShdw>
                </a:effectLst>
              </a:endParaRPr>
            </a:p>
          </p:txBody>
        </p:sp>
        <p:cxnSp>
          <p:nvCxnSpPr>
            <p:cNvPr id="10" name="Straight Connector 9"/>
            <p:cNvCxnSpPr/>
            <p:nvPr/>
          </p:nvCxnSpPr>
          <p:spPr>
            <a:xfrm rot="5400000">
              <a:off x="299192" y="2999772"/>
              <a:ext cx="1606324" cy="4836"/>
            </a:xfrm>
            <a:prstGeom prst="line">
              <a:avLst/>
            </a:prstGeom>
            <a:ln>
              <a:solidFill>
                <a:srgbClr val="FF00FF"/>
              </a:solidFill>
            </a:ln>
          </p:spPr>
          <p:style>
            <a:lnRef idx="3">
              <a:schemeClr val="dk1"/>
            </a:lnRef>
            <a:fillRef idx="0">
              <a:schemeClr val="dk1"/>
            </a:fillRef>
            <a:effectRef idx="2">
              <a:schemeClr val="dk1"/>
            </a:effectRef>
            <a:fontRef idx="minor">
              <a:schemeClr val="tx1"/>
            </a:fontRef>
          </p:style>
        </p:cxnSp>
      </p:grpSp>
      <p:pic>
        <p:nvPicPr>
          <p:cNvPr id="12" name="Picture 2" descr="C:\Users\Administrator\Desktop\3. Anh quy che phoi hop thu kpcd.JPG"/>
          <p:cNvPicPr>
            <a:picLocks noChangeAspect="1" noChangeArrowheads="1"/>
          </p:cNvPicPr>
          <p:nvPr/>
        </p:nvPicPr>
        <p:blipFill>
          <a:blip r:embed="rId2"/>
          <a:stretch>
            <a:fillRect/>
          </a:stretch>
        </p:blipFill>
        <p:spPr bwMode="auto">
          <a:xfrm>
            <a:off x="160685" y="2148289"/>
            <a:ext cx="4336891" cy="414234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Administrator\Desktop\a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08560" y="2131116"/>
            <a:ext cx="4459240" cy="4155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0007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par>
                          <p:cTn id="15" fill="hold">
                            <p:stCondLst>
                              <p:cond delay="4000"/>
                            </p:stCondLst>
                            <p:childTnLst>
                              <p:par>
                                <p:cTn id="16" presetID="21" presetClass="entr" presetSubtype="2"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2)">
                                      <p:cBhvr>
                                        <p:cTn id="18" dur="2000"/>
                                        <p:tgtEl>
                                          <p:spTgt spid="12"/>
                                        </p:tgtEl>
                                      </p:cBhvr>
                                    </p:animEffect>
                                  </p:childTnLst>
                                </p:cTn>
                              </p:par>
                              <p:par>
                                <p:cTn id="19" presetID="21"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2)">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33562" y="258845"/>
            <a:ext cx="8743737" cy="1703707"/>
            <a:chOff x="406983" y="1936078"/>
            <a:chExt cx="11048263" cy="2060619"/>
          </a:xfrm>
        </p:grpSpPr>
        <p:sp>
          <p:nvSpPr>
            <p:cNvPr id="8" name="Rounded Rectangle 7"/>
            <p:cNvSpPr/>
            <p:nvPr/>
          </p:nvSpPr>
          <p:spPr>
            <a:xfrm>
              <a:off x="551140" y="1936078"/>
              <a:ext cx="10904106" cy="2060619"/>
            </a:xfrm>
            <a:prstGeom prst="roundRect">
              <a:avLst/>
            </a:prstGeom>
            <a:solidFill>
              <a:schemeClr val="accent6">
                <a:lumMod val="60000"/>
                <a:lumOff val="40000"/>
                <a:alpha val="54000"/>
              </a:schemeClr>
            </a:solidFill>
          </p:spPr>
          <p:style>
            <a:lnRef idx="2">
              <a:schemeClr val="accent6"/>
            </a:lnRef>
            <a:fillRef idx="1">
              <a:schemeClr val="lt1"/>
            </a:fillRef>
            <a:effectRef idx="0">
              <a:schemeClr val="accent6"/>
            </a:effectRef>
            <a:fontRef idx="minor">
              <a:schemeClr val="dk1"/>
            </a:fontRef>
          </p:style>
          <p:txBody>
            <a:bodyPr anchor="ctr"/>
            <a:lstStyle/>
            <a:p>
              <a:pPr marL="548640" lvl="1" indent="-205740" algn="just">
                <a:spcBef>
                  <a:spcPct val="20000"/>
                </a:spcBef>
                <a:buClr>
                  <a:srgbClr val="0BD0D9"/>
                </a:buClr>
                <a:buSzPct val="95000"/>
                <a:buFont typeface="Wingdings 2"/>
                <a:buChar char=""/>
              </a:pPr>
              <a:endParaRPr lang="en-US" sz="1800" dirty="0" smtClean="0">
                <a:solidFill>
                  <a:schemeClr val="tx2"/>
                </a:solidFill>
              </a:endParaRPr>
            </a:p>
            <a:p>
              <a:pPr lvl="1" algn="just">
                <a:spcBef>
                  <a:spcPct val="20000"/>
                </a:spcBef>
                <a:buClr>
                  <a:srgbClr val="0BD0D9"/>
                </a:buClr>
                <a:buSzPct val="95000"/>
              </a:pPr>
              <a:r>
                <a:rPr lang="en-US" sz="1800" dirty="0" smtClean="0">
                  <a:solidFill>
                    <a:schemeClr val="tx2"/>
                  </a:solidFill>
                </a:rPr>
                <a:t>	 </a:t>
              </a:r>
              <a:r>
                <a:rPr lang="en-US" sz="2400" b="1" dirty="0" err="1" smtClean="0">
                  <a:solidFill>
                    <a:srgbClr val="0000FF"/>
                  </a:solidFill>
                </a:rPr>
                <a:t>Đề</a:t>
              </a:r>
              <a:r>
                <a:rPr lang="en-US" sz="2400" b="1" dirty="0" smtClean="0">
                  <a:solidFill>
                    <a:srgbClr val="0000FF"/>
                  </a:solidFill>
                </a:rPr>
                <a:t> </a:t>
              </a:r>
              <a:r>
                <a:rPr lang="en-US" sz="2400" b="1" dirty="0" err="1" smtClean="0">
                  <a:solidFill>
                    <a:srgbClr val="0000FF"/>
                  </a:solidFill>
                </a:rPr>
                <a:t>nghị</a:t>
              </a:r>
              <a:r>
                <a:rPr lang="en-US" sz="2400" b="1" dirty="0" smtClean="0">
                  <a:solidFill>
                    <a:srgbClr val="0000FF"/>
                  </a:solidFill>
                </a:rPr>
                <a:t> </a:t>
              </a:r>
              <a:r>
                <a:rPr lang="en-US" sz="2400" b="1" dirty="0" err="1" smtClean="0">
                  <a:solidFill>
                    <a:srgbClr val="0000FF"/>
                  </a:solidFill>
                </a:rPr>
                <a:t>cấp</a:t>
              </a:r>
              <a:r>
                <a:rPr lang="en-US" sz="2400" b="1" dirty="0" smtClean="0">
                  <a:solidFill>
                    <a:srgbClr val="0000FF"/>
                  </a:solidFill>
                </a:rPr>
                <a:t> </a:t>
              </a:r>
              <a:r>
                <a:rPr lang="en-US" sz="2400" b="1" dirty="0" err="1" smtClean="0">
                  <a:solidFill>
                    <a:srgbClr val="0000FF"/>
                  </a:solidFill>
                </a:rPr>
                <a:t>có</a:t>
              </a:r>
              <a:r>
                <a:rPr lang="en-US" sz="2400" b="1" dirty="0" smtClean="0">
                  <a:solidFill>
                    <a:srgbClr val="0000FF"/>
                  </a:solidFill>
                </a:rPr>
                <a:t> </a:t>
              </a:r>
              <a:r>
                <a:rPr lang="en-US" sz="2400" b="1" dirty="0" err="1" smtClean="0">
                  <a:solidFill>
                    <a:srgbClr val="0000FF"/>
                  </a:solidFill>
                </a:rPr>
                <a:t>thẩm</a:t>
              </a:r>
              <a:r>
                <a:rPr lang="en-US" sz="2400" b="1" dirty="0" smtClean="0">
                  <a:solidFill>
                    <a:srgbClr val="0000FF"/>
                  </a:solidFill>
                </a:rPr>
                <a:t> </a:t>
              </a:r>
              <a:r>
                <a:rPr lang="en-US" sz="2400" b="1" dirty="0" err="1" smtClean="0">
                  <a:solidFill>
                    <a:srgbClr val="0000FF"/>
                  </a:solidFill>
                </a:rPr>
                <a:t>quyền</a:t>
              </a:r>
              <a:r>
                <a:rPr lang="en-US" sz="2400" b="1" dirty="0" smtClean="0">
                  <a:solidFill>
                    <a:srgbClr val="0000FF"/>
                  </a:solidFill>
                </a:rPr>
                <a:t> </a:t>
              </a:r>
              <a:r>
                <a:rPr lang="en-US" sz="2400" b="1" dirty="0" err="1" smtClean="0">
                  <a:solidFill>
                    <a:srgbClr val="0000FF"/>
                  </a:solidFill>
                </a:rPr>
                <a:t>có</a:t>
              </a:r>
              <a:r>
                <a:rPr lang="en-US" sz="2400" b="1" dirty="0" smtClean="0">
                  <a:solidFill>
                    <a:srgbClr val="0000FF"/>
                  </a:solidFill>
                </a:rPr>
                <a:t> </a:t>
              </a:r>
              <a:r>
                <a:rPr lang="en-US" sz="2400" b="1" dirty="0" err="1" smtClean="0">
                  <a:solidFill>
                    <a:srgbClr val="0000FF"/>
                  </a:solidFill>
                </a:rPr>
                <a:t>chế</a:t>
              </a:r>
              <a:r>
                <a:rPr lang="en-US" sz="2400" b="1" dirty="0" smtClean="0">
                  <a:solidFill>
                    <a:srgbClr val="0000FF"/>
                  </a:solidFill>
                </a:rPr>
                <a:t> </a:t>
              </a:r>
              <a:r>
                <a:rPr lang="en-US" sz="2400" b="1" dirty="0" err="1" smtClean="0">
                  <a:solidFill>
                    <a:srgbClr val="0000FF"/>
                  </a:solidFill>
                </a:rPr>
                <a:t>tài</a:t>
              </a:r>
              <a:r>
                <a:rPr lang="en-US" sz="2400" b="1" dirty="0" smtClean="0">
                  <a:solidFill>
                    <a:srgbClr val="0000FF"/>
                  </a:solidFill>
                </a:rPr>
                <a:t> </a:t>
              </a:r>
              <a:r>
                <a:rPr lang="en-US" sz="2400" b="1" dirty="0" err="1" smtClean="0">
                  <a:solidFill>
                    <a:srgbClr val="0000FF"/>
                  </a:solidFill>
                </a:rPr>
                <a:t>đủ</a:t>
              </a:r>
              <a:r>
                <a:rPr lang="en-US" sz="2400" b="1" dirty="0" smtClean="0">
                  <a:solidFill>
                    <a:srgbClr val="0000FF"/>
                  </a:solidFill>
                </a:rPr>
                <a:t> </a:t>
              </a:r>
              <a:r>
                <a:rPr lang="en-US" sz="2400" b="1" dirty="0" err="1" smtClean="0">
                  <a:solidFill>
                    <a:srgbClr val="0000FF"/>
                  </a:solidFill>
                </a:rPr>
                <a:t>mạnh</a:t>
              </a:r>
              <a:r>
                <a:rPr lang="en-US" sz="2400" b="1" dirty="0" smtClean="0">
                  <a:solidFill>
                    <a:srgbClr val="0000FF"/>
                  </a:solidFill>
                </a:rPr>
                <a:t> </a:t>
              </a:r>
              <a:r>
                <a:rPr lang="en-US" sz="2400" b="1" dirty="0" err="1" smtClean="0">
                  <a:solidFill>
                    <a:srgbClr val="0000FF"/>
                  </a:solidFill>
                </a:rPr>
                <a:t>để</a:t>
              </a:r>
              <a:r>
                <a:rPr lang="en-US" sz="2400" b="1" dirty="0" smtClean="0">
                  <a:solidFill>
                    <a:srgbClr val="0000FF"/>
                  </a:solidFill>
                </a:rPr>
                <a:t> </a:t>
              </a:r>
              <a:r>
                <a:rPr lang="en-US" sz="2400" b="1" dirty="0" err="1" smtClean="0">
                  <a:solidFill>
                    <a:srgbClr val="0000FF"/>
                  </a:solidFill>
                </a:rPr>
                <a:t>xử</a:t>
              </a:r>
              <a:r>
                <a:rPr lang="en-US" sz="2400" b="1" dirty="0" smtClean="0">
                  <a:solidFill>
                    <a:srgbClr val="0000FF"/>
                  </a:solidFill>
                </a:rPr>
                <a:t> </a:t>
              </a:r>
              <a:r>
                <a:rPr lang="en-US" sz="2400" b="1" dirty="0" err="1" smtClean="0">
                  <a:solidFill>
                    <a:srgbClr val="0000FF"/>
                  </a:solidFill>
                </a:rPr>
                <a:t>phạt</a:t>
              </a:r>
              <a:r>
                <a:rPr lang="en-US" sz="2400" b="1" dirty="0" smtClean="0">
                  <a:solidFill>
                    <a:srgbClr val="0000FF"/>
                  </a:solidFill>
                </a:rPr>
                <a:t> </a:t>
              </a:r>
              <a:r>
                <a:rPr lang="en-US" sz="2400" b="1" dirty="0" err="1" smtClean="0">
                  <a:solidFill>
                    <a:srgbClr val="0000FF"/>
                  </a:solidFill>
                </a:rPr>
                <a:t>các</a:t>
              </a:r>
              <a:r>
                <a:rPr lang="en-US" sz="2400" b="1" dirty="0" smtClean="0">
                  <a:solidFill>
                    <a:srgbClr val="0000FF"/>
                  </a:solidFill>
                </a:rPr>
                <a:t> </a:t>
              </a:r>
              <a:r>
                <a:rPr lang="en-US" sz="2400" b="1" dirty="0" err="1" smtClean="0">
                  <a:solidFill>
                    <a:srgbClr val="0000FF"/>
                  </a:solidFill>
                </a:rPr>
                <a:t>doanh</a:t>
              </a:r>
              <a:r>
                <a:rPr lang="en-US" sz="2400" b="1" dirty="0" smtClean="0">
                  <a:solidFill>
                    <a:srgbClr val="0000FF"/>
                  </a:solidFill>
                </a:rPr>
                <a:t> </a:t>
              </a:r>
              <a:r>
                <a:rPr lang="en-US" sz="2400" b="1" dirty="0" err="1" smtClean="0">
                  <a:solidFill>
                    <a:srgbClr val="0000FF"/>
                  </a:solidFill>
                </a:rPr>
                <a:t>nghiệp</a:t>
              </a:r>
              <a:r>
                <a:rPr lang="en-US" sz="2400" b="1" dirty="0" smtClean="0">
                  <a:solidFill>
                    <a:srgbClr val="0000FF"/>
                  </a:solidFill>
                </a:rPr>
                <a:t> </a:t>
              </a:r>
              <a:r>
                <a:rPr lang="en-US" sz="2400" b="1" dirty="0" err="1" smtClean="0">
                  <a:solidFill>
                    <a:srgbClr val="0000FF"/>
                  </a:solidFill>
                </a:rPr>
                <a:t>cố</a:t>
              </a:r>
              <a:r>
                <a:rPr lang="en-US" sz="2400" b="1" dirty="0" smtClean="0">
                  <a:solidFill>
                    <a:srgbClr val="0000FF"/>
                  </a:solidFill>
                </a:rPr>
                <a:t> </a:t>
              </a:r>
              <a:r>
                <a:rPr lang="en-US" sz="2400" b="1" dirty="0" err="1" smtClean="0">
                  <a:solidFill>
                    <a:srgbClr val="0000FF"/>
                  </a:solidFill>
                </a:rPr>
                <a:t>tình</a:t>
              </a:r>
              <a:r>
                <a:rPr lang="en-US" sz="2400" b="1" dirty="0" smtClean="0">
                  <a:solidFill>
                    <a:srgbClr val="0000FF"/>
                  </a:solidFill>
                </a:rPr>
                <a:t> </a:t>
              </a:r>
              <a:r>
                <a:rPr lang="en-US" sz="2400" b="1" dirty="0" err="1" smtClean="0">
                  <a:solidFill>
                    <a:srgbClr val="0000FF"/>
                  </a:solidFill>
                </a:rPr>
                <a:t>trốn</a:t>
              </a:r>
              <a:r>
                <a:rPr lang="en-US" sz="2400" b="1" dirty="0" smtClean="0">
                  <a:solidFill>
                    <a:srgbClr val="0000FF"/>
                  </a:solidFill>
                </a:rPr>
                <a:t> </a:t>
              </a:r>
              <a:r>
                <a:rPr lang="en-US" sz="2400" b="1" dirty="0" err="1" smtClean="0">
                  <a:solidFill>
                    <a:srgbClr val="0000FF"/>
                  </a:solidFill>
                </a:rPr>
                <a:t>đóng</a:t>
              </a:r>
              <a:r>
                <a:rPr lang="en-US" sz="2400" b="1" dirty="0" smtClean="0">
                  <a:solidFill>
                    <a:srgbClr val="0000FF"/>
                  </a:solidFill>
                </a:rPr>
                <a:t> </a:t>
              </a:r>
              <a:r>
                <a:rPr lang="en-US" sz="2400" b="1" dirty="0" err="1" smtClean="0">
                  <a:solidFill>
                    <a:srgbClr val="0000FF"/>
                  </a:solidFill>
                </a:rPr>
                <a:t>kinh</a:t>
              </a:r>
              <a:r>
                <a:rPr lang="en-US" sz="2400" b="1" dirty="0" smtClean="0">
                  <a:solidFill>
                    <a:srgbClr val="0000FF"/>
                  </a:solidFill>
                </a:rPr>
                <a:t> </a:t>
              </a:r>
              <a:r>
                <a:rPr lang="en-US" sz="2400" b="1" dirty="0" err="1" smtClean="0">
                  <a:solidFill>
                    <a:srgbClr val="0000FF"/>
                  </a:solidFill>
                </a:rPr>
                <a:t>phí</a:t>
              </a:r>
              <a:r>
                <a:rPr lang="en-US" sz="2400" b="1" dirty="0" smtClean="0">
                  <a:solidFill>
                    <a:srgbClr val="0000FF"/>
                  </a:solidFill>
                </a:rPr>
                <a:t> </a:t>
              </a:r>
              <a:r>
                <a:rPr lang="en-US" sz="2400" b="1" dirty="0" err="1" smtClean="0">
                  <a:solidFill>
                    <a:srgbClr val="0000FF"/>
                  </a:solidFill>
                </a:rPr>
                <a:t>Công</a:t>
              </a:r>
              <a:r>
                <a:rPr lang="en-US" sz="2400" b="1" dirty="0" smtClean="0">
                  <a:solidFill>
                    <a:srgbClr val="0000FF"/>
                  </a:solidFill>
                </a:rPr>
                <a:t> </a:t>
              </a:r>
              <a:r>
                <a:rPr lang="en-US" sz="2400" b="1" dirty="0" err="1" smtClean="0">
                  <a:solidFill>
                    <a:srgbClr val="0000FF"/>
                  </a:solidFill>
                </a:rPr>
                <a:t>đoàn</a:t>
              </a:r>
              <a:r>
                <a:rPr lang="vi-VN" sz="2400" b="1" dirty="0" smtClean="0">
                  <a:solidFill>
                    <a:srgbClr val="0000FF"/>
                  </a:solidFill>
                </a:rPr>
                <a:t>.</a:t>
              </a:r>
              <a:endParaRPr lang="vi-VN" sz="1800" b="1" dirty="0">
                <a:solidFill>
                  <a:srgbClr val="0000FF"/>
                </a:solidFill>
                <a:latin typeface="+mj-lt"/>
              </a:endParaRPr>
            </a:p>
            <a:p>
              <a:pPr marL="548640" lvl="1" indent="-205740" algn="just">
                <a:spcBef>
                  <a:spcPct val="20000"/>
                </a:spcBef>
                <a:buClr>
                  <a:srgbClr val="0BD0D9"/>
                </a:buClr>
                <a:buSzPct val="95000"/>
                <a:buFont typeface="Wingdings 2"/>
                <a:buChar char=""/>
              </a:pPr>
              <a:endParaRPr lang="vi-VN" sz="1800" dirty="0">
                <a:solidFill>
                  <a:schemeClr val="tx2"/>
                </a:solidFill>
              </a:endParaRPr>
            </a:p>
          </p:txBody>
        </p:sp>
        <p:sp>
          <p:nvSpPr>
            <p:cNvPr id="9" name="Rectangle 8"/>
            <p:cNvSpPr/>
            <p:nvPr/>
          </p:nvSpPr>
          <p:spPr>
            <a:xfrm>
              <a:off x="406983" y="2244138"/>
              <a:ext cx="768069" cy="1340112"/>
            </a:xfrm>
            <a:prstGeom prst="rect">
              <a:avLst/>
            </a:prstGeom>
            <a:noFill/>
          </p:spPr>
          <p:txBody>
            <a:bodyPr wrap="none">
              <a:spAutoFit/>
            </a:bodyPr>
            <a:lstStyle/>
            <a:p>
              <a:pPr algn="ctr">
                <a:defRPr/>
              </a:pPr>
              <a:r>
                <a:rPr lang="en-US" sz="66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8</a:t>
              </a:r>
              <a:endParaRPr lang="en-US" sz="6600" b="1" dirty="0">
                <a:ln w="1905"/>
                <a:solidFill>
                  <a:srgbClr val="FF0000"/>
                </a:solidFill>
                <a:effectLst>
                  <a:innerShdw blurRad="69850" dist="43180" dir="5400000">
                    <a:srgbClr val="000000">
                      <a:alpha val="65000"/>
                    </a:srgbClr>
                  </a:innerShdw>
                </a:effectLst>
              </a:endParaRPr>
            </a:p>
          </p:txBody>
        </p:sp>
        <p:cxnSp>
          <p:nvCxnSpPr>
            <p:cNvPr id="10" name="Straight Connector 9"/>
            <p:cNvCxnSpPr/>
            <p:nvPr/>
          </p:nvCxnSpPr>
          <p:spPr>
            <a:xfrm rot="5400000">
              <a:off x="299192" y="2999772"/>
              <a:ext cx="1606324" cy="4836"/>
            </a:xfrm>
            <a:prstGeom prst="line">
              <a:avLst/>
            </a:prstGeom>
            <a:ln>
              <a:solidFill>
                <a:srgbClr val="FF00FF"/>
              </a:solidFill>
            </a:ln>
          </p:spPr>
          <p:style>
            <a:lnRef idx="3">
              <a:schemeClr val="dk1"/>
            </a:lnRef>
            <a:fillRef idx="0">
              <a:schemeClr val="dk1"/>
            </a:fillRef>
            <a:effectRef idx="2">
              <a:schemeClr val="dk1"/>
            </a:effectRef>
            <a:fontRef idx="minor">
              <a:schemeClr val="tx1"/>
            </a:fontRef>
          </p:style>
        </p:cxnSp>
      </p:grpSp>
      <p:pic>
        <p:nvPicPr>
          <p:cNvPr id="12" name="Picture 2" descr="C:\Users\Administrator\Desktop\3. Anh quy che phoi hop thu kpcd.JPG"/>
          <p:cNvPicPr>
            <a:picLocks noChangeAspect="1" noChangeArrowheads="1"/>
          </p:cNvPicPr>
          <p:nvPr/>
        </p:nvPicPr>
        <p:blipFill>
          <a:blip r:embed="rId2"/>
          <a:stretch>
            <a:fillRect/>
          </a:stretch>
        </p:blipFill>
        <p:spPr bwMode="auto">
          <a:xfrm>
            <a:off x="914400" y="2060154"/>
            <a:ext cx="7755876" cy="47978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0007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4000"/>
                            </p:stCondLst>
                            <p:childTnLst>
                              <p:par>
                                <p:cTn id="13" presetID="21" presetClass="entr" presetSubtype="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2)">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2E844-30EE-49AC-9625-3FF52CED3F46}" type="slidenum">
              <a:rPr lang="en-US" smtClean="0"/>
              <a:pPr/>
              <a:t>17</a:t>
            </a:fld>
            <a:endParaRPr lang="en-US"/>
          </a:p>
        </p:txBody>
      </p:sp>
      <p:sp>
        <p:nvSpPr>
          <p:cNvPr id="9" name="Oval 8"/>
          <p:cNvSpPr/>
          <p:nvPr/>
        </p:nvSpPr>
        <p:spPr>
          <a:xfrm>
            <a:off x="2114550" y="0"/>
            <a:ext cx="4857750" cy="12192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smtClean="0">
                <a:solidFill>
                  <a:srgbClr val="FFFF00"/>
                </a:solidFill>
                <a:latin typeface="Times New Roman" panose="02020603050405020304" pitchFamily="18" charset="0"/>
                <a:cs typeface="Times New Roman" panose="02020603050405020304" pitchFamily="18" charset="0"/>
              </a:rPr>
              <a:t>V. KẾT LUẬN</a:t>
            </a:r>
            <a:endParaRPr lang="en-US" sz="3200" dirty="0">
              <a:solidFill>
                <a:srgbClr val="FFFF00"/>
              </a:solidFill>
            </a:endParaRPr>
          </a:p>
        </p:txBody>
      </p:sp>
      <p:sp>
        <p:nvSpPr>
          <p:cNvPr id="10" name="Horizontal Scroll 9"/>
          <p:cNvSpPr/>
          <p:nvPr/>
        </p:nvSpPr>
        <p:spPr>
          <a:xfrm>
            <a:off x="228600" y="457200"/>
            <a:ext cx="8763000" cy="6400800"/>
          </a:xfrm>
          <a:prstGeom prst="horizontalScroll">
            <a:avLst/>
          </a:prstGeom>
          <a:solidFill>
            <a:srgbClr val="00B0F0">
              <a:alpha val="86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4894" lvl="1" indent="0" algn="just">
              <a:buNone/>
            </a:pP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Công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tác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thu</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kinh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phí</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công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đoàn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có</a:t>
            </a:r>
            <a:r>
              <a:rPr lang="en-US" sz="2800" b="1" dirty="0" smtClean="0">
                <a:solidFill>
                  <a:srgbClr val="FFFF00"/>
                </a:solidFill>
                <a:latin typeface="Times New Roman" pitchFamily="18" charset="0"/>
                <a:cs typeface="Times New Roman" pitchFamily="18" charset="0"/>
              </a:rPr>
              <a:t> ý </a:t>
            </a:r>
            <a:r>
              <a:rPr lang="en-US" sz="2800" b="1" dirty="0" err="1" smtClean="0">
                <a:solidFill>
                  <a:srgbClr val="FFFF00"/>
                </a:solidFill>
                <a:latin typeface="Times New Roman" pitchFamily="18" charset="0"/>
                <a:cs typeface="Times New Roman" pitchFamily="18" charset="0"/>
              </a:rPr>
              <a:t>nghĩa</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đặc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biệt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quan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trọng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trong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hoạt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động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công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đoàn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nếu</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thất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thu</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hoặc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tỷ</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lệ</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thu</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kinh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phí</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Công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đoàn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đạt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thấp</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sẽ</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ảnh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hưởng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đến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chất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lượng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hoạt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động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Công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đoàn</a:t>
            </a:r>
            <a:r>
              <a:rPr lang="en-US" sz="2800" b="1" dirty="0" smtClean="0">
                <a:solidFill>
                  <a:srgbClr val="FFFF00"/>
                </a:solidFill>
                <a:latin typeface="Times New Roman" pitchFamily="18" charset="0"/>
                <a:cs typeface="Times New Roman" pitchFamily="18" charset="0"/>
              </a:rPr>
              <a:t>. Do </a:t>
            </a:r>
            <a:r>
              <a:rPr lang="en-US" sz="2800" b="1" dirty="0" err="1" smtClean="0">
                <a:solidFill>
                  <a:srgbClr val="FFFF00"/>
                </a:solidFill>
                <a:latin typeface="Times New Roman" pitchFamily="18" charset="0"/>
                <a:cs typeface="Times New Roman" pitchFamily="18" charset="0"/>
              </a:rPr>
              <a:t>vậy</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dù</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còn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gặp</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nhiều</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khó</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khăn</a:t>
            </a:r>
            <a:r>
              <a:rPr lang="en-US" sz="2800" b="1" dirty="0" smtClean="0">
                <a:solidFill>
                  <a:srgbClr val="FFFF00"/>
                </a:solidFill>
                <a:latin typeface="Times New Roman" pitchFamily="18" charset="0"/>
                <a:cs typeface="Times New Roman" pitchFamily="18" charset="0"/>
              </a:rPr>
              <a:t> song </a:t>
            </a:r>
            <a:r>
              <a:rPr lang="en-US" sz="2800" b="1" dirty="0" err="1" smtClean="0">
                <a:solidFill>
                  <a:srgbClr val="FFFF00"/>
                </a:solidFill>
                <a:latin typeface="Times New Roman" pitchFamily="18" charset="0"/>
                <a:cs typeface="Times New Roman" pitchFamily="18" charset="0"/>
              </a:rPr>
              <a:t>các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cấp</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công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đoàn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từ</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huyện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tới</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cơ</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sở</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luôn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phải</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đề</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ra</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các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giải</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pháp</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và</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thực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hiện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đồng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bộ</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các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giải</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pháp</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thu</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kinh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phí</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công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đoàn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trong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doanh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nghiệp</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góp</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phần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hoàn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thành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các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chỉ</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tiêu</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nhiệm</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vụ</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của</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tổ</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chức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công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đoàn</a:t>
            </a:r>
            <a:r>
              <a:rPr lang="en-US" sz="2800" b="1" dirty="0" smtClean="0">
                <a:solidFill>
                  <a:srgbClr val="FFFF00"/>
                </a:solidFill>
                <a:latin typeface="Times New Roman" pitchFamily="18" charset="0"/>
                <a:cs typeface="Times New Roman" pitchFamily="18" charset="0"/>
              </a:rPr>
              <a:t>.</a:t>
            </a:r>
            <a:endParaRPr lang="vi-VN" sz="2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448700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vi-VN"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7999"/>
          </a:xfrm>
          <a:prstGeom prst="rect">
            <a:avLst/>
          </a:prstGeom>
        </p:spPr>
      </p:pic>
    </p:spTree>
    <p:extLst>
      <p:ext uri="{BB962C8B-B14F-4D97-AF65-F5344CB8AC3E}">
        <p14:creationId xmlns:p14="http://schemas.microsoft.com/office/powerpoint/2010/main" xmlns="" val="998191497"/>
      </p:ext>
    </p:extLst>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Personalized-light-blue-background-vector-design.jpg"/>
          <p:cNvPicPr>
            <a:picLocks noChangeAspect="1"/>
          </p:cNvPicPr>
          <p:nvPr/>
        </p:nvPicPr>
        <p:blipFill>
          <a:blip r:embed="rId2">
            <a:lum bright="19000" contrast="79000"/>
          </a:blip>
          <a:stretch>
            <a:fillRect/>
          </a:stretch>
        </p:blipFill>
        <p:spPr>
          <a:xfrm>
            <a:off x="0" y="-24"/>
            <a:ext cx="9142858" cy="6857143"/>
          </a:xfrm>
          <a:prstGeom prst="rect">
            <a:avLst/>
          </a:prstGeom>
          <a:noFill/>
          <a:ln>
            <a:noFill/>
          </a:ln>
        </p:spPr>
      </p:pic>
      <p:sp>
        <p:nvSpPr>
          <p:cNvPr id="5123" name="Slide Number Placeholder 15"/>
          <p:cNvSpPr>
            <a:spLocks noGrp="1"/>
          </p:cNvSpPr>
          <p:nvPr>
            <p:ph type="sldNum" sz="quarter" idx="12"/>
          </p:nvPr>
        </p:nvSpPr>
        <p:spPr bwMode="auto">
          <a:noFill/>
          <a:ln>
            <a:miter lim="800000"/>
            <a:headEnd/>
            <a:tailEnd/>
          </a:ln>
        </p:spPr>
        <p:txBody>
          <a:bodyPr/>
          <a:lstStyle/>
          <a:p>
            <a:fld id="{361667A3-8AF3-4DAD-A936-41D3A0F9DFD5}" type="slidenum">
              <a:rPr lang="en-US"/>
              <a:pPr/>
              <a:t>2</a:t>
            </a:fld>
            <a:endParaRPr lang="en-US"/>
          </a:p>
        </p:txBody>
      </p:sp>
      <p:sp>
        <p:nvSpPr>
          <p:cNvPr id="34" name="Minus 33"/>
          <p:cNvSpPr/>
          <p:nvPr/>
        </p:nvSpPr>
        <p:spPr>
          <a:xfrm>
            <a:off x="-470848" y="798506"/>
            <a:ext cx="10744200" cy="197781"/>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1892" y="434554"/>
            <a:ext cx="7485844" cy="377026"/>
          </a:xfrm>
          <a:prstGeom prst="rect">
            <a:avLst/>
          </a:prstGeom>
          <a:noFill/>
        </p:spPr>
        <p:txBody>
          <a:bodyPr wrap="square" lIns="68580" tIns="34290" rIns="68580" bIns="34290" rtlCol="0">
            <a:spAutoFit/>
          </a:bodyPr>
          <a:lstStyle/>
          <a:p>
            <a:pPr algn="just"/>
            <a:r>
              <a:rPr lang="en-US" sz="2000" b="1" dirty="0">
                <a:solidFill>
                  <a:srgbClr val="0000FF"/>
                </a:solidFill>
                <a:latin typeface="Times New Roman" pitchFamily="18" charset="0"/>
                <a:cs typeface="Times New Roman" pitchFamily="18" charset="0"/>
              </a:rPr>
              <a:t>I. NHỮNG VẤN ĐỀ CHUNG VỀ TÀI CHÍNH CÔNG ĐOÀN</a:t>
            </a:r>
            <a:endParaRPr lang="vi-VN" sz="2000" dirty="0">
              <a:solidFill>
                <a:srgbClr val="0000FF"/>
              </a:solidFill>
              <a:latin typeface="Times New Roman" pitchFamily="18" charset="0"/>
              <a:cs typeface="Times New Roman" pitchFamily="18" charset="0"/>
            </a:endParaRPr>
          </a:p>
        </p:txBody>
      </p:sp>
      <p:sp>
        <p:nvSpPr>
          <p:cNvPr id="18" name="Horizontal Scroll 17"/>
          <p:cNvSpPr/>
          <p:nvPr/>
        </p:nvSpPr>
        <p:spPr>
          <a:xfrm>
            <a:off x="709685" y="1976804"/>
            <a:ext cx="8065826" cy="4840014"/>
          </a:xfrm>
          <a:prstGeom prst="horizontalScroll">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2"/>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nhìn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góc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quyền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trách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theo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2012 (</a:t>
            </a:r>
            <a:r>
              <a:rPr lang="en-US" sz="2800" b="1" dirty="0" err="1" smtClean="0">
                <a:solidFill>
                  <a:srgbClr val="0000FF"/>
                </a:solidFill>
                <a:latin typeface="Times New Roman" pitchFamily="18" charset="0"/>
                <a:cs typeface="Times New Roman" pitchFamily="18" charset="0"/>
              </a:rPr>
              <a:t>theo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lý</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1908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Tổng</a:t>
            </a:r>
            <a:r>
              <a:rPr lang="en-US" sz="2800" b="1" dirty="0" smtClean="0">
                <a:solidFill>
                  <a:srgbClr val="0000FF"/>
                </a:solidFill>
                <a:latin typeface="Times New Roman" pitchFamily="18" charset="0"/>
                <a:cs typeface="Times New Roman" pitchFamily="18" charset="0"/>
              </a:rPr>
              <a:t> LĐLĐ </a:t>
            </a:r>
            <a:r>
              <a:rPr lang="en-US" sz="2800" b="1" dirty="0" err="1" smtClean="0">
                <a:solidFill>
                  <a:srgbClr val="0000FF"/>
                </a:solidFill>
                <a:latin typeface="Times New Roman" pitchFamily="18" charset="0"/>
                <a:cs typeface="Times New Roman" pitchFamily="18" charset="0"/>
              </a:rPr>
              <a:t>Việt</a:t>
            </a:r>
            <a:r>
              <a:rPr lang="en-US" sz="2800" b="1" dirty="0" smtClean="0">
                <a:solidFill>
                  <a:srgbClr val="0000FF"/>
                </a:solidFill>
                <a:latin typeface="Times New Roman" pitchFamily="18" charset="0"/>
                <a:cs typeface="Times New Roman" pitchFamily="18" charset="0"/>
              </a:rPr>
              <a:t> Nam </a:t>
            </a:r>
            <a:r>
              <a:rPr lang="en-US" sz="2800" b="1" dirty="0" err="1" smtClean="0">
                <a:solidFill>
                  <a:srgbClr val="0000FF"/>
                </a:solidFill>
                <a:latin typeface="Times New Roman" pitchFamily="18" charset="0"/>
                <a:cs typeface="Times New Roman" pitchFamily="18" charset="0"/>
              </a:rPr>
              <a:t>năm</a:t>
            </a:r>
            <a:r>
              <a:rPr lang="en-US" sz="2800" b="1" dirty="0" smtClean="0">
                <a:solidFill>
                  <a:srgbClr val="0000FF"/>
                </a:solidFill>
                <a:latin typeface="Times New Roman" pitchFamily="18" charset="0"/>
                <a:cs typeface="Times New Roman" pitchFamily="18" charset="0"/>
              </a:rPr>
              <a:t> 2016).</a:t>
            </a:r>
            <a:endParaRPr lang="en-US" sz="2800" b="1" dirty="0">
              <a:solidFill>
                <a:srgbClr val="0000FF"/>
              </a:solidFill>
              <a:latin typeface="Times New Roman" pitchFamily="18" charset="0"/>
              <a:cs typeface="Times New Roman" pitchFamily="18" charset="0"/>
            </a:endParaRPr>
          </a:p>
        </p:txBody>
      </p:sp>
      <p:sp>
        <p:nvSpPr>
          <p:cNvPr id="19" name="Down Arrow Callout 18"/>
          <p:cNvSpPr/>
          <p:nvPr/>
        </p:nvSpPr>
        <p:spPr>
          <a:xfrm>
            <a:off x="3009901" y="1238179"/>
            <a:ext cx="3829050" cy="1354895"/>
          </a:xfrm>
          <a:prstGeom prst="downArrowCallou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Times New Roman" pitchFamily="18" charset="0"/>
                <a:cs typeface="Times New Roman" pitchFamily="18" charset="0"/>
              </a:rPr>
              <a:t>1. </a:t>
            </a:r>
            <a:r>
              <a:rPr lang="en-US" sz="2400" b="1" dirty="0" err="1" smtClean="0">
                <a:solidFill>
                  <a:srgbClr val="FFFF00"/>
                </a:solidFill>
                <a:latin typeface="Times New Roman" pitchFamily="18" charset="0"/>
                <a:cs typeface="Times New Roman" pitchFamily="18" charset="0"/>
              </a:rPr>
              <a:t>Khái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niệm</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về</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tài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chính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công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đoàn</a:t>
            </a:r>
            <a:endParaRPr lang="vi-VN" sz="2400" dirty="0" smtClean="0">
              <a:solidFill>
                <a:srgbClr val="FFFF00"/>
              </a:solidFill>
              <a:latin typeface="Times New Roman" pitchFamily="18" charset="0"/>
              <a:cs typeface="Times New Roman" pitchFamily="18" charset="0"/>
            </a:endParaRPr>
          </a:p>
        </p:txBody>
      </p:sp>
      <p:pic>
        <p:nvPicPr>
          <p:cNvPr id="20" name="Picture 2" descr="C:\Users\Administrator\Desktop\Anh moi\tải xuống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15150" y="1037468"/>
            <a:ext cx="1912394" cy="15109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Personalized-light-blue-background-vector-design.jpg"/>
          <p:cNvPicPr>
            <a:picLocks noChangeAspect="1"/>
          </p:cNvPicPr>
          <p:nvPr/>
        </p:nvPicPr>
        <p:blipFill>
          <a:blip r:embed="rId2">
            <a:lum bright="19000" contrast="79000"/>
          </a:blip>
          <a:stretch>
            <a:fillRect/>
          </a:stretch>
        </p:blipFill>
        <p:spPr>
          <a:xfrm>
            <a:off x="19050" y="38076"/>
            <a:ext cx="9142858" cy="6857143"/>
          </a:xfrm>
          <a:prstGeom prst="rect">
            <a:avLst/>
          </a:prstGeom>
          <a:noFill/>
          <a:ln>
            <a:noFill/>
          </a:ln>
        </p:spPr>
      </p:pic>
      <p:sp>
        <p:nvSpPr>
          <p:cNvPr id="5123" name="Slide Number Placeholder 15"/>
          <p:cNvSpPr>
            <a:spLocks noGrp="1"/>
          </p:cNvSpPr>
          <p:nvPr>
            <p:ph type="sldNum" sz="quarter" idx="12"/>
          </p:nvPr>
        </p:nvSpPr>
        <p:spPr bwMode="auto">
          <a:noFill/>
          <a:ln>
            <a:miter lim="800000"/>
            <a:headEnd/>
            <a:tailEnd/>
          </a:ln>
        </p:spPr>
        <p:txBody>
          <a:bodyPr/>
          <a:lstStyle/>
          <a:p>
            <a:fld id="{361667A3-8AF3-4DAD-A936-41D3A0F9DFD5}" type="slidenum">
              <a:rPr lang="en-US"/>
              <a:pPr/>
              <a:t>3</a:t>
            </a:fld>
            <a:endParaRPr lang="en-US"/>
          </a:p>
        </p:txBody>
      </p:sp>
      <p:sp>
        <p:nvSpPr>
          <p:cNvPr id="34" name="Minus 33"/>
          <p:cNvSpPr/>
          <p:nvPr/>
        </p:nvSpPr>
        <p:spPr>
          <a:xfrm>
            <a:off x="-470848" y="853098"/>
            <a:ext cx="10744200" cy="184132"/>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82640" y="219472"/>
            <a:ext cx="7792870" cy="707886"/>
          </a:xfrm>
          <a:prstGeom prst="rect">
            <a:avLst/>
          </a:prstGeom>
        </p:spPr>
        <p:txBody>
          <a:bodyPr wrap="square">
            <a:spAutoFit/>
          </a:bodyPr>
          <a:lstStyle/>
          <a:p>
            <a:pPr algn="just"/>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Ngày</a:t>
            </a:r>
            <a:r>
              <a:rPr lang="fr-FR" sz="2000" b="1" dirty="0" smtClean="0">
                <a:solidFill>
                  <a:srgbClr val="FF0000"/>
                </a:solidFill>
                <a:latin typeface="Times New Roman" pitchFamily="18" charset="0"/>
                <a:cs typeface="Times New Roman" pitchFamily="18" charset="0"/>
              </a:rPr>
              <a:t> 21/11/2013, </a:t>
            </a:r>
            <a:r>
              <a:rPr lang="vi-VN" sz="2000" b="1" dirty="0" smtClean="0">
                <a:solidFill>
                  <a:srgbClr val="FF0000"/>
                </a:solidFill>
                <a:latin typeface="Times New Roman" pitchFamily="18" charset="0"/>
                <a:cs typeface="Times New Roman" pitchFamily="18" charset="0"/>
              </a:rPr>
              <a:t>Chính phủ đã ban hành </a:t>
            </a:r>
            <a:r>
              <a:rPr lang="fr-FR" sz="2000" b="1" dirty="0" err="1" smtClean="0">
                <a:solidFill>
                  <a:srgbClr val="FF0000"/>
                </a:solidFill>
                <a:latin typeface="Times New Roman" pitchFamily="18" charset="0"/>
                <a:cs typeface="Times New Roman" pitchFamily="18" charset="0"/>
              </a:rPr>
              <a:t>Nghị</a:t>
            </a:r>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định</a:t>
            </a:r>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số</a:t>
            </a:r>
            <a:r>
              <a:rPr lang="fr-FR" sz="2000" b="1" dirty="0" smtClean="0">
                <a:solidFill>
                  <a:srgbClr val="FF0000"/>
                </a:solidFill>
                <a:latin typeface="Times New Roman" pitchFamily="18" charset="0"/>
                <a:cs typeface="Times New Roman" pitchFamily="18" charset="0"/>
              </a:rPr>
              <a:t> 191/2013/NĐ-CP </a:t>
            </a:r>
            <a:r>
              <a:rPr lang="fr-FR" sz="2000" b="1" dirty="0" err="1" smtClean="0">
                <a:solidFill>
                  <a:srgbClr val="FF0000"/>
                </a:solidFill>
                <a:latin typeface="Times New Roman" pitchFamily="18" charset="0"/>
                <a:cs typeface="Times New Roman" pitchFamily="18" charset="0"/>
              </a:rPr>
              <a:t>quy</a:t>
            </a:r>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định</a:t>
            </a:r>
            <a:r>
              <a:rPr lang="fr-FR" sz="2000" b="1" dirty="0" smtClean="0">
                <a:solidFill>
                  <a:srgbClr val="FF0000"/>
                </a:solidFill>
                <a:latin typeface="Times New Roman" pitchFamily="18" charset="0"/>
                <a:cs typeface="Times New Roman" pitchFamily="18" charset="0"/>
              </a:rPr>
              <a:t> chi </a:t>
            </a:r>
            <a:r>
              <a:rPr lang="fr-FR" sz="2000" b="1" dirty="0" err="1" smtClean="0">
                <a:solidFill>
                  <a:srgbClr val="FF0000"/>
                </a:solidFill>
                <a:latin typeface="Times New Roman" pitchFamily="18" charset="0"/>
                <a:cs typeface="Times New Roman" pitchFamily="18" charset="0"/>
              </a:rPr>
              <a:t>tiết</a:t>
            </a:r>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về</a:t>
            </a:r>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tài</a:t>
            </a:r>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chính</a:t>
            </a:r>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công</a:t>
            </a:r>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đoàn</a:t>
            </a:r>
            <a:r>
              <a:rPr lang="fr-FR" sz="2000" b="1" dirty="0" smtClean="0">
                <a:solidFill>
                  <a:srgbClr val="FF0000"/>
                </a:solidFill>
                <a:latin typeface="Times New Roman" pitchFamily="18" charset="0"/>
                <a:cs typeface="Times New Roman" pitchFamily="18" charset="0"/>
              </a:rPr>
              <a:t>: </a:t>
            </a:r>
            <a:endParaRPr lang="en-US" sz="2000" b="1" dirty="0">
              <a:solidFill>
                <a:srgbClr val="FF0000"/>
              </a:solidFill>
            </a:endParaRPr>
          </a:p>
        </p:txBody>
      </p:sp>
      <p:sp>
        <p:nvSpPr>
          <p:cNvPr id="10" name="AutoShape 3"/>
          <p:cNvSpPr>
            <a:spLocks noChangeArrowheads="1"/>
          </p:cNvSpPr>
          <p:nvPr/>
        </p:nvSpPr>
        <p:spPr bwMode="auto">
          <a:xfrm>
            <a:off x="5162550" y="2442949"/>
            <a:ext cx="3640256" cy="4121624"/>
          </a:xfrm>
          <a:prstGeom prst="roundRect">
            <a:avLst>
              <a:gd name="adj" fmla="val 16667"/>
            </a:avLst>
          </a:prstGeom>
          <a:solidFill>
            <a:srgbClr val="00B0F0">
              <a:alpha val="34117"/>
            </a:srgbClr>
          </a:solidFill>
          <a:ln w="38100">
            <a:solidFill>
              <a:srgbClr val="0000FF">
                <a:alpha val="43921"/>
              </a:srgbClr>
            </a:solidFill>
            <a:round/>
            <a:headEnd/>
            <a:tailEnd/>
          </a:ln>
        </p:spPr>
        <p:txBody>
          <a:bodyPr wrap="none" anchor="ctr"/>
          <a:lstStyle/>
          <a:p>
            <a:pPr algn="ctr"/>
            <a:endParaRPr lang="en-US">
              <a:latin typeface="Verdana" pitchFamily="34" charset="0"/>
            </a:endParaRPr>
          </a:p>
        </p:txBody>
      </p:sp>
      <p:sp>
        <p:nvSpPr>
          <p:cNvPr id="11" name="AutoShape 5"/>
          <p:cNvSpPr>
            <a:spLocks noChangeArrowheads="1"/>
          </p:cNvSpPr>
          <p:nvPr/>
        </p:nvSpPr>
        <p:spPr bwMode="auto">
          <a:xfrm>
            <a:off x="968995" y="2444085"/>
            <a:ext cx="3862316" cy="4120487"/>
          </a:xfrm>
          <a:prstGeom prst="roundRect">
            <a:avLst>
              <a:gd name="adj" fmla="val 16667"/>
            </a:avLst>
          </a:prstGeom>
          <a:solidFill>
            <a:srgbClr val="FFC000">
              <a:alpha val="27058"/>
            </a:srgbClr>
          </a:solidFill>
          <a:ln w="38100">
            <a:solidFill>
              <a:srgbClr val="0000FF">
                <a:alpha val="39999"/>
              </a:srgbClr>
            </a:solidFill>
            <a:round/>
            <a:headEnd/>
            <a:tailEnd/>
          </a:ln>
        </p:spPr>
        <p:txBody>
          <a:bodyPr wrap="none" anchor="ctr"/>
          <a:lstStyle/>
          <a:p>
            <a:pPr algn="ctr"/>
            <a:endParaRPr lang="en-US">
              <a:cs typeface="Times New Roman" pitchFamily="18" charset="0"/>
            </a:endParaRPr>
          </a:p>
        </p:txBody>
      </p:sp>
      <p:sp>
        <p:nvSpPr>
          <p:cNvPr id="12" name="Freeform 7"/>
          <p:cNvSpPr>
            <a:spLocks/>
          </p:cNvSpPr>
          <p:nvPr/>
        </p:nvSpPr>
        <p:spPr bwMode="gray">
          <a:xfrm>
            <a:off x="3563488" y="1866617"/>
            <a:ext cx="1269242" cy="36223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ln>
            <a:noFill/>
          </a:ln>
          <a:extLst>
            <a:ext uri="{91240B29-F687-4F45-9708-019B960494DF}"/>
          </a:extLst>
        </p:spPr>
        <p:txBody>
          <a:bodyPr/>
          <a:lstStyle/>
          <a:p>
            <a:pPr>
              <a:defRPr/>
            </a:pPr>
            <a:endParaRPr lang="en-US">
              <a:latin typeface="Arial" panose="020B0604020202020204" pitchFamily="34" charset="0"/>
            </a:endParaRPr>
          </a:p>
        </p:txBody>
      </p:sp>
      <p:sp>
        <p:nvSpPr>
          <p:cNvPr id="13" name="Freeform 9"/>
          <p:cNvSpPr>
            <a:spLocks/>
          </p:cNvSpPr>
          <p:nvPr/>
        </p:nvSpPr>
        <p:spPr bwMode="gray">
          <a:xfrm flipH="1">
            <a:off x="5365393" y="1842163"/>
            <a:ext cx="1228750" cy="405737"/>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5E9EFF"/>
              </a:gs>
              <a:gs pos="39999">
                <a:srgbClr val="85C2FF"/>
              </a:gs>
              <a:gs pos="70000">
                <a:srgbClr val="C4D6EB"/>
              </a:gs>
              <a:gs pos="100000">
                <a:srgbClr val="FFEBFA"/>
              </a:gs>
            </a:gsLst>
            <a:lin ang="0" scaled="0"/>
          </a:gradFill>
          <a:ln>
            <a:noFill/>
          </a:ln>
          <a:extLst>
            <a:ext uri="{91240B29-F687-4F45-9708-019B960494DF}"/>
          </a:extLst>
        </p:spPr>
        <p:txBody>
          <a:bodyPr/>
          <a:lstStyle/>
          <a:p>
            <a:pPr>
              <a:defRPr/>
            </a:pPr>
            <a:endParaRPr lang="en-US">
              <a:latin typeface="Arial" panose="020B0604020202020204" pitchFamily="34" charset="0"/>
            </a:endParaRPr>
          </a:p>
        </p:txBody>
      </p:sp>
      <p:sp>
        <p:nvSpPr>
          <p:cNvPr id="14" name="Oval 13"/>
          <p:cNvSpPr/>
          <p:nvPr/>
        </p:nvSpPr>
        <p:spPr>
          <a:xfrm>
            <a:off x="2552131" y="1057696"/>
            <a:ext cx="5199797" cy="812046"/>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0000F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endParaRPr lang="vi-VN" sz="2800" dirty="0">
              <a:solidFill>
                <a:srgbClr val="0000FF"/>
              </a:solidFill>
              <a:latin typeface="Times New Roman" pitchFamily="18" charset="0"/>
              <a:cs typeface="Times New Roman" pitchFamily="18" charset="0"/>
            </a:endParaRPr>
          </a:p>
        </p:txBody>
      </p:sp>
      <p:sp>
        <p:nvSpPr>
          <p:cNvPr id="15" name="TextBox 14"/>
          <p:cNvSpPr txBox="1"/>
          <p:nvPr/>
        </p:nvSpPr>
        <p:spPr>
          <a:xfrm>
            <a:off x="1228299" y="2538481"/>
            <a:ext cx="3480179" cy="4154984"/>
          </a:xfrm>
          <a:prstGeom prst="rect">
            <a:avLst/>
          </a:prstGeom>
          <a:noFill/>
        </p:spPr>
        <p:txBody>
          <a:bodyPr wrap="square" rtlCol="0">
            <a:spAutoFit/>
          </a:bodyPr>
          <a:lstStyle/>
          <a:p>
            <a:pPr algn="just"/>
            <a:r>
              <a:rPr lang="fr-FR"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Đối tượng đóng kinh phí công đoàn theo quy định tại </a:t>
            </a:r>
            <a:r>
              <a:rPr lang="vi-VN" sz="2400" b="1" dirty="0" smtClean="0">
                <a:solidFill>
                  <a:srgbClr val="FF0000"/>
                </a:solidFill>
                <a:latin typeface="Times New Roman" pitchFamily="18" charset="0"/>
                <a:cs typeface="Times New Roman" pitchFamily="18" charset="0"/>
              </a:rPr>
              <a:t>Khoản 2 Điều 26</a:t>
            </a:r>
            <a:r>
              <a:rPr lang="vi-VN" sz="2400" b="1" dirty="0" smtClean="0">
                <a:solidFill>
                  <a:srgbClr val="0000FF"/>
                </a:solidFill>
                <a:latin typeface="Times New Roman" pitchFamily="18" charset="0"/>
                <a:cs typeface="Times New Roman" pitchFamily="18" charset="0"/>
              </a:rPr>
              <a:t> Luật </a:t>
            </a:r>
            <a:r>
              <a:rPr lang="fr-FR" sz="2400" b="1" dirty="0" smtClean="0">
                <a:solidFill>
                  <a:srgbClr val="0000FF"/>
                </a:solidFill>
                <a:latin typeface="Times New Roman" pitchFamily="18" charset="0"/>
                <a:cs typeface="Times New Roman" pitchFamily="18" charset="0"/>
              </a:rPr>
              <a:t>C</a:t>
            </a:r>
            <a:r>
              <a:rPr lang="vi-VN" sz="2400" b="1" dirty="0" smtClean="0">
                <a:solidFill>
                  <a:srgbClr val="0000FF"/>
                </a:solidFill>
                <a:latin typeface="Times New Roman" pitchFamily="18" charset="0"/>
                <a:cs typeface="Times New Roman" pitchFamily="18" charset="0"/>
              </a:rPr>
              <a:t>ông đoàn (năm 2012) là cơ quan, tổ chức, doanh nghiệp mà không phân biệt cơ quan, tổ chức, doanh nghiệp đó đã có hay chưa có tổ chức công đoàn cơ sở</a:t>
            </a:r>
            <a:r>
              <a:rPr lang="en-US" sz="2400" b="1" dirty="0" smtClean="0">
                <a:solidFill>
                  <a:srgbClr val="0000FF"/>
                </a:solidFill>
                <a:latin typeface="Times New Roman"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p:txBody>
      </p:sp>
      <p:sp>
        <p:nvSpPr>
          <p:cNvPr id="17" name="TextBox 16"/>
          <p:cNvSpPr txBox="1"/>
          <p:nvPr/>
        </p:nvSpPr>
        <p:spPr>
          <a:xfrm>
            <a:off x="5158855" y="2456597"/>
            <a:ext cx="3548418" cy="3985706"/>
          </a:xfrm>
          <a:prstGeom prst="rect">
            <a:avLst/>
          </a:prstGeom>
          <a:noFill/>
        </p:spPr>
        <p:txBody>
          <a:bodyPr wrap="square" rtlCol="0">
            <a:spAutoFit/>
          </a:bodyPr>
          <a:lstStyle/>
          <a:p>
            <a:pPr algn="just"/>
            <a:r>
              <a:rPr lang="en-US" sz="2300" b="1" dirty="0" smtClean="0">
                <a:solidFill>
                  <a:srgbClr val="0000FF"/>
                </a:solidFill>
                <a:latin typeface="Times New Roman" pitchFamily="18" charset="0"/>
                <a:cs typeface="Times New Roman" pitchFamily="18" charset="0"/>
              </a:rPr>
              <a:t>	</a:t>
            </a:r>
            <a:r>
              <a:rPr lang="vi-VN" sz="2300" b="1" dirty="0" smtClean="0">
                <a:solidFill>
                  <a:srgbClr val="0000FF"/>
                </a:solidFill>
                <a:latin typeface="Times New Roman" pitchFamily="18" charset="0"/>
                <a:cs typeface="Times New Roman" pitchFamily="18" charset="0"/>
              </a:rPr>
              <a:t>Mức đóng kinh phí công đoàn bằng</a:t>
            </a:r>
            <a:r>
              <a:rPr lang="en-US" sz="2300" b="1" dirty="0" smtClean="0">
                <a:solidFill>
                  <a:srgbClr val="0000FF"/>
                </a:solidFill>
                <a:latin typeface="Times New Roman" pitchFamily="18" charset="0"/>
                <a:cs typeface="Times New Roman" pitchFamily="18" charset="0"/>
              </a:rPr>
              <a:t> </a:t>
            </a:r>
            <a:r>
              <a:rPr lang="vi-VN" sz="2300" b="1" dirty="0" smtClean="0">
                <a:solidFill>
                  <a:srgbClr val="FF0000"/>
                </a:solidFill>
                <a:latin typeface="Times New Roman" pitchFamily="18" charset="0"/>
                <a:cs typeface="Times New Roman" pitchFamily="18" charset="0"/>
              </a:rPr>
              <a:t>2%</a:t>
            </a:r>
            <a:r>
              <a:rPr lang="vi-VN" sz="2300" b="1" dirty="0" smtClean="0">
                <a:solidFill>
                  <a:srgbClr val="0000FF"/>
                </a:solidFill>
                <a:latin typeface="Times New Roman" pitchFamily="18" charset="0"/>
                <a:cs typeface="Times New Roman" pitchFamily="18" charset="0"/>
              </a:rPr>
              <a:t> quỹ tiền lương làm căn cứ đóng bảo hiểm xã hội cho người lao động. Quỹ tiền lương này là tổng mức tiền lương của những người lao động thuộc đối tượng phải đóng bảo hiểm xã hội theo quy định của pháp luật về bảo hiểm xã hội.</a:t>
            </a:r>
            <a:endParaRPr lang="en-US" sz="23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4"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Personalized-light-blue-background-vector-design.jpg"/>
          <p:cNvPicPr>
            <a:picLocks noChangeAspect="1"/>
          </p:cNvPicPr>
          <p:nvPr/>
        </p:nvPicPr>
        <p:blipFill>
          <a:blip r:embed="rId2">
            <a:lum bright="19000" contrast="79000"/>
          </a:blip>
          <a:stretch>
            <a:fillRect/>
          </a:stretch>
        </p:blipFill>
        <p:spPr>
          <a:xfrm>
            <a:off x="0" y="-24"/>
            <a:ext cx="9142858" cy="6858024"/>
          </a:xfrm>
          <a:prstGeom prst="rect">
            <a:avLst/>
          </a:prstGeom>
          <a:noFill/>
          <a:ln>
            <a:noFill/>
          </a:ln>
        </p:spPr>
      </p:pic>
      <p:sp>
        <p:nvSpPr>
          <p:cNvPr id="5123" name="Slide Number Placeholder 15"/>
          <p:cNvSpPr>
            <a:spLocks noGrp="1"/>
          </p:cNvSpPr>
          <p:nvPr>
            <p:ph type="sldNum" sz="quarter" idx="12"/>
          </p:nvPr>
        </p:nvSpPr>
        <p:spPr bwMode="auto">
          <a:noFill/>
          <a:ln>
            <a:miter lim="800000"/>
            <a:headEnd/>
            <a:tailEnd/>
          </a:ln>
        </p:spPr>
        <p:txBody>
          <a:bodyPr/>
          <a:lstStyle/>
          <a:p>
            <a:fld id="{361667A3-8AF3-4DAD-A936-41D3A0F9DFD5}" type="slidenum">
              <a:rPr lang="en-US"/>
              <a:pPr/>
              <a:t>4</a:t>
            </a:fld>
            <a:endParaRPr lang="en-US"/>
          </a:p>
        </p:txBody>
      </p:sp>
      <p:sp>
        <p:nvSpPr>
          <p:cNvPr id="34" name="Minus 33"/>
          <p:cNvSpPr/>
          <p:nvPr/>
        </p:nvSpPr>
        <p:spPr>
          <a:xfrm>
            <a:off x="-470848" y="921339"/>
            <a:ext cx="10744200" cy="18413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1892" y="270778"/>
            <a:ext cx="7485844" cy="684803"/>
          </a:xfrm>
          <a:prstGeom prst="rect">
            <a:avLst/>
          </a:prstGeom>
          <a:noFill/>
        </p:spPr>
        <p:txBody>
          <a:bodyPr wrap="square" lIns="68580" tIns="34290" rIns="68580" bIns="34290" rtlCol="0">
            <a:spAutoFit/>
          </a:bodyPr>
          <a:lstStyle/>
          <a:p>
            <a:pPr algn="just"/>
            <a:r>
              <a:rPr lang="en-US" sz="2000" b="1" dirty="0" smtClean="0">
                <a:solidFill>
                  <a:srgbClr val="FF0000"/>
                </a:solidFill>
                <a:latin typeface="Times New Roman" pitchFamily="18" charset="0"/>
                <a:cs typeface="Times New Roman" pitchFamily="18" charset="0"/>
              </a:rPr>
              <a:t>II. THỰC TRẠNG THU KINH PHÍ CÔNG ĐOÀN TẠI LIÊN ĐOÀN LAO ĐỘNG HUYỆN YÊN MÔ</a:t>
            </a:r>
            <a:endParaRPr lang="vi-VN" sz="2000" dirty="0">
              <a:solidFill>
                <a:srgbClr val="FF0000"/>
              </a:solidFill>
              <a:latin typeface="Times New Roman" pitchFamily="18" charset="0"/>
              <a:cs typeface="Times New Roman" pitchFamily="18" charset="0"/>
            </a:endParaRPr>
          </a:p>
        </p:txBody>
      </p:sp>
      <p:sp>
        <p:nvSpPr>
          <p:cNvPr id="11" name="Rectangle 10"/>
          <p:cNvSpPr/>
          <p:nvPr/>
        </p:nvSpPr>
        <p:spPr>
          <a:xfrm>
            <a:off x="1123950" y="1143001"/>
            <a:ext cx="7467600" cy="5115311"/>
          </a:xfrm>
          <a:prstGeom prst="rect">
            <a:avLst/>
          </a:prstGeom>
        </p:spPr>
        <p:txBody>
          <a:bodyPr wrap="square">
            <a:spAutoFit/>
          </a:bodyPr>
          <a:lstStyle/>
          <a:p>
            <a:pPr algn="just">
              <a:lnSpc>
                <a:spcPct val="150000"/>
              </a:lnSpc>
            </a:pPr>
            <a:r>
              <a:rPr lang="en-US" sz="2000" b="1" dirty="0" smtClean="0">
                <a:solidFill>
                  <a:srgbClr val="0000FF"/>
                </a:solidFill>
                <a:latin typeface="Times New Roman" pitchFamily="18" charset="0"/>
                <a:cs typeface="Times New Roman" pitchFamily="18" charset="0"/>
              </a:rPr>
              <a:t>	</a:t>
            </a:r>
            <a:r>
              <a:rPr lang="vi-VN" sz="2000" b="1" dirty="0" smtClean="0">
                <a:solidFill>
                  <a:srgbClr val="0000FF"/>
                </a:solidFill>
                <a:latin typeface="Times New Roman" pitchFamily="18" charset="0"/>
                <a:cs typeface="Times New Roman" pitchFamily="18" charset="0"/>
              </a:rPr>
              <a:t>Trong </a:t>
            </a:r>
            <a:r>
              <a:rPr lang="en-US" sz="2000" b="1" dirty="0" err="1" smtClean="0">
                <a:solidFill>
                  <a:srgbClr val="0000FF"/>
                </a:solidFill>
                <a:latin typeface="Times New Roman" pitchFamily="18" charset="0"/>
                <a:cs typeface="Times New Roman" pitchFamily="18" charset="0"/>
              </a:rPr>
              <a:t>những</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năm</a:t>
            </a:r>
            <a:r>
              <a:rPr lang="vi-VN" sz="2000" b="1" dirty="0" smtClean="0">
                <a:solidFill>
                  <a:srgbClr val="0000FF"/>
                </a:solidFill>
                <a:latin typeface="Times New Roman" pitchFamily="18" charset="0"/>
                <a:cs typeface="Times New Roman" pitchFamily="18" charset="0"/>
              </a:rPr>
              <a:t> qua, để thực hiện nghiêm túc Luật Công đoàn và Nghị định 191/2013/NĐ-CP</a:t>
            </a:r>
            <a:r>
              <a:rPr lang="en-US" sz="2000" b="1" dirty="0" smtClean="0">
                <a:solidFill>
                  <a:srgbClr val="0000FF"/>
                </a:solidFill>
                <a:latin typeface="Times New Roman" pitchFamily="18" charset="0"/>
                <a:cs typeface="Times New Roman" pitchFamily="18" charset="0"/>
              </a:rPr>
              <a:t>,</a:t>
            </a:r>
            <a:r>
              <a:rPr lang="vi-VN" sz="2000" b="1" dirty="0" smtClean="0">
                <a:solidFill>
                  <a:srgbClr val="0000FF"/>
                </a:solidFill>
                <a:latin typeface="Times New Roman" pitchFamily="18" charset="0"/>
                <a:cs typeface="Times New Roman" pitchFamily="18" charset="0"/>
              </a:rPr>
              <a:t> ngày 21/11/2013 của Chính phủ quy định chi tiết về tài chính công đoàn; trên cơ sở những quy định mới về trích nộp kinh phí công đoàn và trách nhiệm của tổ chức công đoàn, Ban Thường vụ Liên đoàn Lao động </a:t>
            </a:r>
            <a:r>
              <a:rPr lang="en-US" sz="2000" b="1" dirty="0" err="1" smtClean="0">
                <a:solidFill>
                  <a:srgbClr val="0000FF"/>
                </a:solidFill>
                <a:latin typeface="Times New Roman" pitchFamily="18" charset="0"/>
                <a:cs typeface="Times New Roman" pitchFamily="18" charset="0"/>
              </a:rPr>
              <a:t>huyện</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Yên</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Mô</a:t>
            </a:r>
            <a:r>
              <a:rPr lang="vi-VN" sz="2000" b="1" dirty="0" smtClean="0">
                <a:solidFill>
                  <a:srgbClr val="0000FF"/>
                </a:solidFill>
                <a:latin typeface="Times New Roman" pitchFamily="18" charset="0"/>
                <a:cs typeface="Times New Roman" pitchFamily="18" charset="0"/>
              </a:rPr>
              <a:t> luôn</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bám</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sát</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các</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văn</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bản</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của</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Nhà</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nước</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Tổng</a:t>
            </a:r>
            <a:r>
              <a:rPr lang="en-US" sz="2000" b="1" dirty="0" smtClean="0">
                <a:solidFill>
                  <a:srgbClr val="0000FF"/>
                </a:solidFill>
                <a:latin typeface="Times New Roman" pitchFamily="18" charset="0"/>
                <a:cs typeface="Times New Roman" pitchFamily="18" charset="0"/>
              </a:rPr>
              <a:t> LĐLĐ </a:t>
            </a:r>
            <a:r>
              <a:rPr lang="en-US" sz="2000" b="1" dirty="0" err="1" smtClean="0">
                <a:solidFill>
                  <a:srgbClr val="0000FF"/>
                </a:solidFill>
                <a:latin typeface="Times New Roman" pitchFamily="18" charset="0"/>
                <a:cs typeface="Times New Roman" pitchFamily="18" charset="0"/>
              </a:rPr>
              <a:t>Việt</a:t>
            </a:r>
            <a:r>
              <a:rPr lang="en-US" sz="2000" b="1" dirty="0" smtClean="0">
                <a:solidFill>
                  <a:srgbClr val="0000FF"/>
                </a:solidFill>
                <a:latin typeface="Times New Roman" pitchFamily="18" charset="0"/>
                <a:cs typeface="Times New Roman" pitchFamily="18" charset="0"/>
              </a:rPr>
              <a:t> Nam, LĐLĐ </a:t>
            </a:r>
            <a:r>
              <a:rPr lang="en-US" sz="2000" b="1" dirty="0" err="1" smtClean="0">
                <a:solidFill>
                  <a:srgbClr val="0000FF"/>
                </a:solidFill>
                <a:latin typeface="Times New Roman" pitchFamily="18" charset="0"/>
                <a:cs typeface="Times New Roman" pitchFamily="18" charset="0"/>
              </a:rPr>
              <a:t>tỉnh</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để</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triển</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khai</a:t>
            </a:r>
            <a:r>
              <a:rPr lang="en-US" sz="2000" b="1" dirty="0" smtClean="0">
                <a:solidFill>
                  <a:srgbClr val="0000FF"/>
                </a:solidFill>
                <a:latin typeface="Times New Roman" pitchFamily="18" charset="0"/>
                <a:cs typeface="Times New Roman" pitchFamily="18" charset="0"/>
              </a:rPr>
              <a:t> </a:t>
            </a:r>
            <a:r>
              <a:rPr lang="vi-VN" sz="2000" b="1" dirty="0" smtClean="0">
                <a:solidFill>
                  <a:srgbClr val="0000FF"/>
                </a:solidFill>
                <a:latin typeface="Times New Roman" pitchFamily="18" charset="0"/>
                <a:cs typeface="Times New Roman" pitchFamily="18" charset="0"/>
              </a:rPr>
              <a:t>thu kinh phí công đoàn đối với các doanh nghiệp</a:t>
            </a:r>
            <a:r>
              <a:rPr lang="en-US" sz="2000" b="1" dirty="0" smtClean="0">
                <a:solidFill>
                  <a:srgbClr val="0000FF"/>
                </a:solidFill>
                <a:latin typeface="Times New Roman" pitchFamily="18" charset="0"/>
                <a:cs typeface="Times New Roman" pitchFamily="18" charset="0"/>
              </a:rPr>
              <a:t> </a:t>
            </a:r>
            <a:r>
              <a:rPr lang="vi-VN" sz="2000" b="1" dirty="0" smtClean="0">
                <a:solidFill>
                  <a:srgbClr val="0000FF"/>
                </a:solidFill>
                <a:latin typeface="Times New Roman" pitchFamily="18" charset="0"/>
                <a:cs typeface="Times New Roman" pitchFamily="18" charset="0"/>
              </a:rPr>
              <a:t>trên địa bàn </a:t>
            </a:r>
            <a:r>
              <a:rPr lang="en-US" sz="2000" b="1" dirty="0" err="1" smtClean="0">
                <a:solidFill>
                  <a:srgbClr val="0000FF"/>
                </a:solidFill>
                <a:latin typeface="Times New Roman" pitchFamily="18" charset="0"/>
                <a:cs typeface="Times New Roman" pitchFamily="18" charset="0"/>
              </a:rPr>
              <a:t>huyện</a:t>
            </a:r>
            <a:r>
              <a:rPr lang="en-US" sz="2000" b="1" dirty="0" smtClean="0">
                <a:solidFill>
                  <a:srgbClr val="0000FF"/>
                </a:solidFill>
                <a:latin typeface="Times New Roman" pitchFamily="18" charset="0"/>
                <a:cs typeface="Times New Roman" pitchFamily="18" charset="0"/>
              </a:rPr>
              <a:t> </a:t>
            </a:r>
            <a:r>
              <a:rPr lang="vi-VN" sz="2000" b="1" dirty="0" smtClean="0">
                <a:solidFill>
                  <a:srgbClr val="0000FF"/>
                </a:solidFill>
                <a:latin typeface="Times New Roman" pitchFamily="18" charset="0"/>
                <a:cs typeface="Times New Roman" pitchFamily="18" charset="0"/>
              </a:rPr>
              <a:t>đạt kết</a:t>
            </a:r>
            <a:r>
              <a:rPr lang="en-US" sz="2000" b="1" dirty="0" smtClean="0">
                <a:solidFill>
                  <a:srgbClr val="0000FF"/>
                </a:solidFill>
                <a:latin typeface="Times New Roman" pitchFamily="18" charset="0"/>
                <a:cs typeface="Times New Roman" pitchFamily="18" charset="0"/>
              </a:rPr>
              <a:t> </a:t>
            </a:r>
            <a:r>
              <a:rPr lang="vi-VN" sz="2000" b="1" dirty="0" smtClean="0">
                <a:solidFill>
                  <a:srgbClr val="0000FF"/>
                </a:solidFill>
                <a:latin typeface="Times New Roman" pitchFamily="18" charset="0"/>
                <a:cs typeface="Times New Roman" pitchFamily="18" charset="0"/>
              </a:rPr>
              <a:t>quả.</a:t>
            </a:r>
            <a:endParaRPr lang="en-US" sz="2000" b="1" dirty="0" smtClean="0">
              <a:solidFill>
                <a:srgbClr val="0000FF"/>
              </a:solidFill>
              <a:latin typeface="Times New Roman" pitchFamily="18" charset="0"/>
              <a:cs typeface="Times New Roman" pitchFamily="18" charset="0"/>
            </a:endParaRPr>
          </a:p>
          <a:p>
            <a:pPr algn="just">
              <a:lnSpc>
                <a:spcPct val="150000"/>
              </a:lnSpc>
            </a:pPr>
            <a:r>
              <a:rPr lang="en-US" sz="2000" b="1" dirty="0" smtClean="0">
                <a:solidFill>
                  <a:srgbClr val="0000FF"/>
                </a:solidFill>
                <a:latin typeface="Times New Roman" pitchFamily="18" charset="0"/>
                <a:cs typeface="Times New Roman" pitchFamily="18" charset="0"/>
              </a:rPr>
              <a:t>	</a:t>
            </a:r>
            <a:r>
              <a:rPr lang="vi-VN" sz="2000" b="1" dirty="0" smtClean="0">
                <a:solidFill>
                  <a:srgbClr val="0000FF"/>
                </a:solidFill>
                <a:latin typeface="Times New Roman" pitchFamily="18" charset="0"/>
                <a:cs typeface="Times New Roman" pitchFamily="18" charset="0"/>
              </a:rPr>
              <a:t>Hàng năm </a:t>
            </a:r>
            <a:r>
              <a:rPr lang="en-US" sz="2000" b="1" dirty="0" err="1" smtClean="0">
                <a:solidFill>
                  <a:srgbClr val="0000FF"/>
                </a:solidFill>
                <a:latin typeface="Times New Roman" pitchFamily="18" charset="0"/>
                <a:cs typeface="Times New Roman" pitchFamily="18" charset="0"/>
              </a:rPr>
              <a:t>công</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tác</a:t>
            </a:r>
            <a:r>
              <a:rPr lang="vi-VN" sz="2000" b="1" dirty="0" smtClean="0">
                <a:solidFill>
                  <a:srgbClr val="0000FF"/>
                </a:solidFill>
                <a:latin typeface="Times New Roman" pitchFamily="18" charset="0"/>
                <a:cs typeface="Times New Roman" pitchFamily="18" charset="0"/>
              </a:rPr>
              <a:t> thu kinh phí công đoàn đều hoàn thành và hoàn thành vượt mức kế hoạch, chỉ tiêu LĐLĐ tỉnh Ninh Bình giao.</a:t>
            </a:r>
            <a:endParaRPr lang="en-US" sz="20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6"/>
          <p:cNvSpPr>
            <a:spLocks noGrp="1"/>
          </p:cNvSpPr>
          <p:nvPr>
            <p:ph type="title"/>
          </p:nvPr>
        </p:nvSpPr>
        <p:spPr/>
        <p:txBody>
          <a:bodyPr/>
          <a:lstStyle/>
          <a:p>
            <a:endParaRPr lang="en-US" smtClean="0"/>
          </a:p>
        </p:txBody>
      </p:sp>
      <p:pic>
        <p:nvPicPr>
          <p:cNvPr id="5" name="Picture 4" descr="mask-banner1.png"/>
          <p:cNvPicPr>
            <a:picLocks noChangeAspect="1"/>
          </p:cNvPicPr>
          <p:nvPr/>
        </p:nvPicPr>
        <p:blipFill>
          <a:blip r:embed="rId2"/>
          <a:stretch>
            <a:fillRect/>
          </a:stretch>
        </p:blipFill>
        <p:spPr>
          <a:xfrm>
            <a:off x="24284" y="0"/>
            <a:ext cx="9043516" cy="68580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76200" y="76200"/>
            <a:ext cx="8915400" cy="914400"/>
          </a:xfrm>
          <a:prstGeom prst="roundRect">
            <a:avLst/>
          </a:prstGeom>
          <a:no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5" name="TextBox 8"/>
          <p:cNvSpPr txBox="1">
            <a:spLocks noChangeArrowheads="1"/>
          </p:cNvSpPr>
          <p:nvPr/>
        </p:nvSpPr>
        <p:spPr bwMode="auto">
          <a:xfrm>
            <a:off x="308212" y="0"/>
            <a:ext cx="7772400" cy="834524"/>
          </a:xfrm>
          <a:prstGeom prst="rect">
            <a:avLst/>
          </a:prstGeom>
          <a:noFill/>
          <a:ln w="9525">
            <a:noFill/>
            <a:miter lim="800000"/>
            <a:headEnd/>
            <a:tailEnd/>
          </a:ln>
        </p:spPr>
        <p:txBody>
          <a:bodyPr>
            <a:spAutoFit/>
          </a:bodyPr>
          <a:lstStyle/>
          <a:p>
            <a:pPr algn="just">
              <a:lnSpc>
                <a:spcPct val="150000"/>
              </a:lnSpc>
            </a:pPr>
            <a:r>
              <a:rPr lang="vi-VN" sz="3600" b="1" dirty="0" smtClean="0">
                <a:solidFill>
                  <a:srgbClr val="FF0000"/>
                </a:solidFill>
                <a:latin typeface="+mj-lt"/>
              </a:rPr>
              <a:t>1</a:t>
            </a:r>
            <a:r>
              <a:rPr lang="en-US" sz="3600" b="1" dirty="0" smtClean="0">
                <a:solidFill>
                  <a:srgbClr val="FF0000"/>
                </a:solidFill>
                <a:latin typeface="+mj-lt"/>
              </a:rPr>
              <a:t>. K</a:t>
            </a:r>
            <a:r>
              <a:rPr lang="vi-VN" sz="3600" b="1" dirty="0" smtClean="0">
                <a:solidFill>
                  <a:srgbClr val="FF0000"/>
                </a:solidFill>
                <a:latin typeface="+mj-lt"/>
              </a:rPr>
              <a:t>ết quả</a:t>
            </a:r>
            <a:r>
              <a:rPr lang="en-US" sz="3600" b="1" dirty="0" smtClean="0">
                <a:solidFill>
                  <a:srgbClr val="FF0000"/>
                </a:solidFill>
                <a:latin typeface="+mj-lt"/>
              </a:rPr>
              <a:t> </a:t>
            </a:r>
            <a:r>
              <a:rPr lang="en-US" sz="3600" b="1" dirty="0" err="1" smtClean="0">
                <a:solidFill>
                  <a:srgbClr val="FF0000"/>
                </a:solidFill>
                <a:latin typeface="+mj-lt"/>
              </a:rPr>
              <a:t>cụ</a:t>
            </a:r>
            <a:r>
              <a:rPr lang="en-US" sz="3600" b="1" dirty="0" smtClean="0">
                <a:solidFill>
                  <a:srgbClr val="FF0000"/>
                </a:solidFill>
                <a:latin typeface="+mj-lt"/>
              </a:rPr>
              <a:t> </a:t>
            </a:r>
            <a:r>
              <a:rPr lang="en-US" sz="3600" b="1" dirty="0" err="1" smtClean="0">
                <a:solidFill>
                  <a:srgbClr val="FF0000"/>
                </a:solidFill>
                <a:latin typeface="+mj-lt"/>
              </a:rPr>
              <a:t>thể</a:t>
            </a:r>
            <a:r>
              <a:rPr lang="en-US" sz="3600" b="1" dirty="0" smtClean="0">
                <a:solidFill>
                  <a:srgbClr val="FF0000"/>
                </a:solidFill>
                <a:latin typeface="+mj-lt"/>
              </a:rPr>
              <a:t>:</a:t>
            </a:r>
            <a:endParaRPr lang="vi-VN" sz="3600" b="1" dirty="0">
              <a:solidFill>
                <a:srgbClr val="FF0000"/>
              </a:solidFill>
              <a:latin typeface="+mj-lt"/>
            </a:endParaRPr>
          </a:p>
        </p:txBody>
      </p:sp>
      <p:sp>
        <p:nvSpPr>
          <p:cNvPr id="13" name="Freeform 12"/>
          <p:cNvSpPr>
            <a:spLocks/>
          </p:cNvSpPr>
          <p:nvPr/>
        </p:nvSpPr>
        <p:spPr bwMode="gray">
          <a:xfrm>
            <a:off x="2606723" y="1173708"/>
            <a:ext cx="2579425" cy="1064525"/>
          </a:xfrm>
          <a:custGeom>
            <a:avLst/>
            <a:gdLst>
              <a:gd name="T0" fmla="*/ 0 w 982"/>
              <a:gd name="T1" fmla="*/ 1058102 h 774"/>
              <a:gd name="T2" fmla="*/ 3414 w 982"/>
              <a:gd name="T3" fmla="*/ 1052634 h 774"/>
              <a:gd name="T4" fmla="*/ 13657 w 982"/>
              <a:gd name="T5" fmla="*/ 1030761 h 774"/>
              <a:gd name="T6" fmla="*/ 27314 w 982"/>
              <a:gd name="T7" fmla="*/ 997952 h 774"/>
              <a:gd name="T8" fmla="*/ 54628 w 982"/>
              <a:gd name="T9" fmla="*/ 954206 h 774"/>
              <a:gd name="T10" fmla="*/ 85356 w 982"/>
              <a:gd name="T11" fmla="*/ 902258 h 774"/>
              <a:gd name="T12" fmla="*/ 129742 w 982"/>
              <a:gd name="T13" fmla="*/ 844841 h 774"/>
              <a:gd name="T14" fmla="*/ 180956 w 982"/>
              <a:gd name="T15" fmla="*/ 784691 h 774"/>
              <a:gd name="T16" fmla="*/ 242412 w 982"/>
              <a:gd name="T17" fmla="*/ 721806 h 774"/>
              <a:gd name="T18" fmla="*/ 317526 w 982"/>
              <a:gd name="T19" fmla="*/ 658921 h 774"/>
              <a:gd name="T20" fmla="*/ 402882 w 982"/>
              <a:gd name="T21" fmla="*/ 598771 h 774"/>
              <a:gd name="T22" fmla="*/ 501896 w 982"/>
              <a:gd name="T23" fmla="*/ 544089 h 774"/>
              <a:gd name="T24" fmla="*/ 614566 w 982"/>
              <a:gd name="T25" fmla="*/ 492140 h 774"/>
              <a:gd name="T26" fmla="*/ 727237 w 982"/>
              <a:gd name="T27" fmla="*/ 453863 h 774"/>
              <a:gd name="T28" fmla="*/ 833079 w 982"/>
              <a:gd name="T29" fmla="*/ 429256 h 774"/>
              <a:gd name="T30" fmla="*/ 928678 w 982"/>
              <a:gd name="T31" fmla="*/ 415585 h 774"/>
              <a:gd name="T32" fmla="*/ 1014034 w 982"/>
              <a:gd name="T33" fmla="*/ 410117 h 774"/>
              <a:gd name="T34" fmla="*/ 1089148 w 982"/>
              <a:gd name="T35" fmla="*/ 410117 h 774"/>
              <a:gd name="T36" fmla="*/ 1157433 w 982"/>
              <a:gd name="T37" fmla="*/ 415585 h 774"/>
              <a:gd name="T38" fmla="*/ 1212061 w 982"/>
              <a:gd name="T39" fmla="*/ 426522 h 774"/>
              <a:gd name="T40" fmla="*/ 1256447 w 982"/>
              <a:gd name="T41" fmla="*/ 437458 h 774"/>
              <a:gd name="T42" fmla="*/ 1287175 w 982"/>
              <a:gd name="T43" fmla="*/ 445661 h 774"/>
              <a:gd name="T44" fmla="*/ 1307660 w 982"/>
              <a:gd name="T45" fmla="*/ 453863 h 774"/>
              <a:gd name="T46" fmla="*/ 1314489 w 982"/>
              <a:gd name="T47" fmla="*/ 456597 h 774"/>
              <a:gd name="T48" fmla="*/ 1160847 w 982"/>
              <a:gd name="T49" fmla="*/ 650719 h 774"/>
              <a:gd name="T50" fmla="*/ 1676400 w 982"/>
              <a:gd name="T51" fmla="*/ 505811 h 774"/>
              <a:gd name="T52" fmla="*/ 1556901 w 982"/>
              <a:gd name="T53" fmla="*/ 0 h 774"/>
              <a:gd name="T54" fmla="*/ 1457888 w 982"/>
              <a:gd name="T55" fmla="*/ 205059 h 774"/>
              <a:gd name="T56" fmla="*/ 1451059 w 982"/>
              <a:gd name="T57" fmla="*/ 202324 h 774"/>
              <a:gd name="T58" fmla="*/ 1430574 w 982"/>
              <a:gd name="T59" fmla="*/ 194122 h 774"/>
              <a:gd name="T60" fmla="*/ 1403260 w 982"/>
              <a:gd name="T61" fmla="*/ 183186 h 774"/>
              <a:gd name="T62" fmla="*/ 1362288 w 982"/>
              <a:gd name="T63" fmla="*/ 172249 h 774"/>
              <a:gd name="T64" fmla="*/ 1311075 w 982"/>
              <a:gd name="T65" fmla="*/ 164047 h 774"/>
              <a:gd name="T66" fmla="*/ 1249618 w 982"/>
              <a:gd name="T67" fmla="*/ 155844 h 774"/>
              <a:gd name="T68" fmla="*/ 1181333 w 982"/>
              <a:gd name="T69" fmla="*/ 150376 h 774"/>
              <a:gd name="T70" fmla="*/ 1102805 w 982"/>
              <a:gd name="T71" fmla="*/ 150376 h 774"/>
              <a:gd name="T72" fmla="*/ 1017449 w 982"/>
              <a:gd name="T73" fmla="*/ 158579 h 774"/>
              <a:gd name="T74" fmla="*/ 921849 w 982"/>
              <a:gd name="T75" fmla="*/ 172249 h 774"/>
              <a:gd name="T76" fmla="*/ 822836 w 982"/>
              <a:gd name="T77" fmla="*/ 199590 h 774"/>
              <a:gd name="T78" fmla="*/ 720408 w 982"/>
              <a:gd name="T79" fmla="*/ 235134 h 774"/>
              <a:gd name="T80" fmla="*/ 607738 w 982"/>
              <a:gd name="T81" fmla="*/ 287082 h 774"/>
              <a:gd name="T82" fmla="*/ 495067 w 982"/>
              <a:gd name="T83" fmla="*/ 352701 h 774"/>
              <a:gd name="T84" fmla="*/ 392640 w 982"/>
              <a:gd name="T85" fmla="*/ 423788 h 774"/>
              <a:gd name="T86" fmla="*/ 303869 w 982"/>
              <a:gd name="T87" fmla="*/ 497609 h 774"/>
              <a:gd name="T88" fmla="*/ 232169 w 982"/>
              <a:gd name="T89" fmla="*/ 576898 h 774"/>
              <a:gd name="T90" fmla="*/ 170713 w 982"/>
              <a:gd name="T91" fmla="*/ 656187 h 774"/>
              <a:gd name="T92" fmla="*/ 122913 w 982"/>
              <a:gd name="T93" fmla="*/ 732743 h 774"/>
              <a:gd name="T94" fmla="*/ 81942 w 982"/>
              <a:gd name="T95" fmla="*/ 806564 h 774"/>
              <a:gd name="T96" fmla="*/ 51214 w 982"/>
              <a:gd name="T97" fmla="*/ 874916 h 774"/>
              <a:gd name="T98" fmla="*/ 30728 w 982"/>
              <a:gd name="T99" fmla="*/ 935067 h 774"/>
              <a:gd name="T100" fmla="*/ 13657 w 982"/>
              <a:gd name="T101" fmla="*/ 987015 h 774"/>
              <a:gd name="T102" fmla="*/ 6829 w 982"/>
              <a:gd name="T103" fmla="*/ 1025293 h 774"/>
              <a:gd name="T104" fmla="*/ 0 w 982"/>
              <a:gd name="T105" fmla="*/ 1049900 h 774"/>
              <a:gd name="T106" fmla="*/ 0 w 982"/>
              <a:gd name="T107" fmla="*/ 1058102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0B0F0"/>
              </a:gs>
              <a:gs pos="100000">
                <a:schemeClr val="folHlink"/>
              </a:gs>
            </a:gsLst>
            <a:lin ang="0" scaled="1"/>
          </a:gradFill>
          <a:ln w="9525">
            <a:noFill/>
            <a:miter lim="800000"/>
            <a:headEnd/>
            <a:tailEnd/>
          </a:ln>
        </p:spPr>
        <p:txBody>
          <a:bodyPr/>
          <a:lstStyle/>
          <a:p>
            <a:endParaRPr lang="en-US"/>
          </a:p>
        </p:txBody>
      </p:sp>
      <p:grpSp>
        <p:nvGrpSpPr>
          <p:cNvPr id="2" name="Nhóm 35"/>
          <p:cNvGrpSpPr/>
          <p:nvPr/>
        </p:nvGrpSpPr>
        <p:grpSpPr>
          <a:xfrm>
            <a:off x="4932245" y="1562099"/>
            <a:ext cx="3800902" cy="4763359"/>
            <a:chOff x="4413024" y="2191313"/>
            <a:chExt cx="2098787" cy="3224010"/>
          </a:xfrm>
          <a:effectLst>
            <a:outerShdw blurRad="76200" dir="18900000" sy="23000" kx="-1200000" algn="bl" rotWithShape="0">
              <a:prstClr val="black">
                <a:alpha val="20000"/>
              </a:prstClr>
            </a:outerShdw>
          </a:effectLst>
        </p:grpSpPr>
        <p:sp>
          <p:nvSpPr>
            <p:cNvPr id="24"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ext uri="{AF507438-7753-43E0-B8FC-AC1667EBCBE1}"/>
            </a:extLst>
          </p:spPr>
          <p:txBody>
            <a:bodyPr wrap="none" anchor="ctr"/>
            <a:lstStyle/>
            <a:p>
              <a:pPr>
                <a:defRPr/>
              </a:pPr>
              <a:endParaRPr lang="en-US"/>
            </a:p>
          </p:txBody>
        </p:sp>
        <p:sp>
          <p:nvSpPr>
            <p:cNvPr id="25" name="AutoShape 5"/>
            <p:cNvSpPr>
              <a:spLocks noChangeArrowheads="1"/>
            </p:cNvSpPr>
            <p:nvPr/>
          </p:nvSpPr>
          <p:spPr bwMode="gray">
            <a:xfrm>
              <a:off x="4614030" y="2241014"/>
              <a:ext cx="1703994" cy="5174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ext uri="{AF507438-7753-43E0-B8FC-AC1667EBCBE1}"/>
            </a:extLst>
          </p:spPr>
          <p:txBody>
            <a:bodyPr wrap="none" anchor="ctr"/>
            <a:lstStyle/>
            <a:p>
              <a:pPr>
                <a:defRPr/>
              </a:pPr>
              <a:endParaRPr lang="en-US"/>
            </a:p>
          </p:txBody>
        </p:sp>
        <p:sp>
          <p:nvSpPr>
            <p:cNvPr id="26"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ext uri="{AF507438-7753-43E0-B8FC-AC1667EBCBE1}"/>
            </a:extLst>
          </p:spPr>
          <p:txBody>
            <a:bodyPr wrap="none" anchor="ctr"/>
            <a:lstStyle/>
            <a:p>
              <a:pPr>
                <a:defRPr/>
              </a:pPr>
              <a:endParaRPr lang="en-US"/>
            </a:p>
          </p:txBody>
        </p:sp>
        <p:sp>
          <p:nvSpPr>
            <p:cNvPr id="27"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ext uri="{AF507438-7753-43E0-B8FC-AC1667EBCBE1}"/>
            </a:extLst>
          </p:spPr>
          <p:txBody>
            <a:bodyPr wrap="none" anchor="ctr"/>
            <a:lstStyle/>
            <a:p>
              <a:pPr>
                <a:defRPr/>
              </a:pPr>
              <a:endParaRPr lang="en-US"/>
            </a:p>
          </p:txBody>
        </p:sp>
        <p:sp>
          <p:nvSpPr>
            <p:cNvPr id="28" name="Text Box 13"/>
            <p:cNvSpPr txBox="1">
              <a:spLocks noChangeArrowheads="1"/>
            </p:cNvSpPr>
            <p:nvPr/>
          </p:nvSpPr>
          <p:spPr bwMode="gray">
            <a:xfrm>
              <a:off x="4601424" y="2191313"/>
              <a:ext cx="1763433" cy="562448"/>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ctr" eaLnBrk="0" hangingPunct="0">
                <a:defRPr/>
              </a:pPr>
              <a:r>
                <a:rPr lang="en-US" sz="2400" b="1" dirty="0" smtClean="0">
                  <a:solidFill>
                    <a:schemeClr val="bg1"/>
                  </a:solidFill>
                  <a:latin typeface="Times New Roman" pitchFamily="18" charset="0"/>
                  <a:cs typeface="Times New Roman" pitchFamily="18" charset="0"/>
                </a:rPr>
                <a:t>6 </a:t>
              </a:r>
              <a:r>
                <a:rPr lang="en-US" sz="2400" b="1" dirty="0" err="1" smtClean="0">
                  <a:solidFill>
                    <a:schemeClr val="bg1"/>
                  </a:solidFill>
                  <a:latin typeface="Times New Roman" pitchFamily="18" charset="0"/>
                  <a:cs typeface="Times New Roman" pitchFamily="18" charset="0"/>
                </a:rPr>
                <a:t>tháng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đầu</a:t>
              </a:r>
              <a:r>
                <a:rPr lang="en-US" sz="2400" b="1" dirty="0" smtClean="0">
                  <a:solidFill>
                    <a:schemeClr val="bg1"/>
                  </a:solidFill>
                  <a:latin typeface="Times New Roman" pitchFamily="18" charset="0"/>
                  <a:cs typeface="Times New Roman" pitchFamily="18" charset="0"/>
                </a:rPr>
                <a:t> </a:t>
              </a:r>
            </a:p>
            <a:p>
              <a:pPr algn="ctr" eaLnBrk="0" hangingPunct="0">
                <a:defRPr/>
              </a:pPr>
              <a:r>
                <a:rPr lang="en-US" sz="2400" b="1" dirty="0" err="1" smtClean="0">
                  <a:solidFill>
                    <a:schemeClr val="bg1"/>
                  </a:solidFill>
                  <a:latin typeface="Times New Roman" pitchFamily="18" charset="0"/>
                  <a:cs typeface="Times New Roman" pitchFamily="18" charset="0"/>
                </a:rPr>
                <a:t>năm</a:t>
              </a:r>
              <a:r>
                <a:rPr lang="en-US" sz="2400" b="1" dirty="0" smtClean="0">
                  <a:solidFill>
                    <a:schemeClr val="bg1"/>
                  </a:solidFill>
                  <a:latin typeface="Times New Roman" pitchFamily="18" charset="0"/>
                  <a:cs typeface="Times New Roman" pitchFamily="18" charset="0"/>
                </a:rPr>
                <a:t> 2019</a:t>
              </a:r>
              <a:endParaRPr lang="en-US" sz="2800" b="1" dirty="0">
                <a:solidFill>
                  <a:schemeClr val="bg1"/>
                </a:solidFill>
                <a:cs typeface="Times New Roman" pitchFamily="18" charset="0"/>
              </a:endParaRPr>
            </a:p>
          </p:txBody>
        </p:sp>
      </p:grpSp>
      <p:grpSp>
        <p:nvGrpSpPr>
          <p:cNvPr id="3" name="Nhóm 34"/>
          <p:cNvGrpSpPr/>
          <p:nvPr/>
        </p:nvGrpSpPr>
        <p:grpSpPr>
          <a:xfrm>
            <a:off x="286603" y="2207526"/>
            <a:ext cx="4189863" cy="4206922"/>
            <a:chOff x="2118292" y="2684463"/>
            <a:chExt cx="2098787" cy="3124200"/>
          </a:xfrm>
          <a:effectLst>
            <a:outerShdw blurRad="76200" dir="18900000" sy="23000" kx="-1200000" algn="bl" rotWithShape="0">
              <a:prstClr val="black">
                <a:alpha val="20000"/>
              </a:prstClr>
            </a:outerShdw>
          </a:effectLst>
        </p:grpSpPr>
        <p:sp>
          <p:nvSpPr>
            <p:cNvPr id="66" name="AutoShape 16"/>
            <p:cNvSpPr>
              <a:spLocks noChangeArrowheads="1"/>
            </p:cNvSpPr>
            <p:nvPr/>
          </p:nvSpPr>
          <p:spPr bwMode="auto">
            <a:xfrm>
              <a:off x="2118292" y="2923194"/>
              <a:ext cx="2098787" cy="2885469"/>
            </a:xfrm>
            <a:prstGeom prst="roundRect">
              <a:avLst>
                <a:gd name="adj" fmla="val 4690"/>
              </a:avLst>
            </a:prstGeom>
            <a:noFill/>
            <a:ln w="57150">
              <a:solidFill>
                <a:srgbClr val="00B0F0"/>
              </a:solidFill>
              <a:round/>
              <a:headEnd/>
              <a:tailEnd/>
            </a:ln>
            <a:effectLst/>
            <a:extLst>
              <a:ext uri="{909E8E84-426E-40DD-AFC4-6F175D3DCCD1}"/>
              <a:ext uri="{AF507438-7753-43E0-B8FC-AC1667EBCBE1}"/>
            </a:extLst>
          </p:spPr>
          <p:txBody>
            <a:bodyPr wrap="none" anchor="ctr"/>
            <a:lstStyle/>
            <a:p>
              <a:pPr>
                <a:defRPr/>
              </a:pPr>
              <a:endParaRPr lang="en-US"/>
            </a:p>
          </p:txBody>
        </p:sp>
        <p:sp>
          <p:nvSpPr>
            <p:cNvPr id="67" name="AutoShape 17"/>
            <p:cNvSpPr>
              <a:spLocks noChangeArrowheads="1"/>
            </p:cNvSpPr>
            <p:nvPr/>
          </p:nvSpPr>
          <p:spPr bwMode="gray">
            <a:xfrm>
              <a:off x="2243098" y="2684463"/>
              <a:ext cx="1703994" cy="523212"/>
            </a:xfrm>
            <a:prstGeom prst="roundRect">
              <a:avLst>
                <a:gd name="adj" fmla="val 50000"/>
              </a:avLst>
            </a:prstGeom>
            <a:gradFill rotWithShape="1">
              <a:gsLst>
                <a:gs pos="0">
                  <a:srgbClr val="03D4A8"/>
                </a:gs>
                <a:gs pos="25000">
                  <a:srgbClr val="21D6E0"/>
                </a:gs>
                <a:gs pos="75000">
                  <a:srgbClr val="0087E6"/>
                </a:gs>
                <a:gs pos="100000">
                  <a:srgbClr val="005CBF"/>
                </a:gs>
              </a:gsLst>
              <a:lin ang="5400000" scaled="0"/>
            </a:gradFill>
            <a:ln>
              <a:noFill/>
            </a:ln>
            <a:effectLst/>
            <a:extLst>
              <a:ext uri="{91240B29-F687-4F45-9708-019B960494DF}"/>
              <a:ext uri="{AF507438-7753-43E0-B8FC-AC1667EBCBE1}"/>
            </a:extLst>
          </p:spPr>
          <p:txBody>
            <a:bodyPr wrap="none" anchor="ctr"/>
            <a:lstStyle/>
            <a:p>
              <a:pPr>
                <a:defRPr/>
              </a:pPr>
              <a:endParaRPr lang="en-US"/>
            </a:p>
          </p:txBody>
        </p:sp>
        <p:sp>
          <p:nvSpPr>
            <p:cNvPr id="68"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ext uri="{AF507438-7753-43E0-B8FC-AC1667EBCBE1}"/>
            </a:extLst>
          </p:spPr>
          <p:txBody>
            <a:bodyPr wrap="none" anchor="ctr"/>
            <a:lstStyle/>
            <a:p>
              <a:pPr>
                <a:defRPr/>
              </a:pPr>
              <a:endParaRPr lang="en-US"/>
            </a:p>
          </p:txBody>
        </p:sp>
        <p:sp>
          <p:nvSpPr>
            <p:cNvPr id="69"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ext uri="{AF507438-7753-43E0-B8FC-AC1667EBCBE1}"/>
            </a:extLst>
          </p:spPr>
          <p:txBody>
            <a:bodyPr wrap="none" anchor="ctr"/>
            <a:lstStyle/>
            <a:p>
              <a:pPr>
                <a:defRPr/>
              </a:pPr>
              <a:endParaRPr lang="en-US"/>
            </a:p>
          </p:txBody>
        </p:sp>
        <p:sp>
          <p:nvSpPr>
            <p:cNvPr id="70" name="Text Box 20"/>
            <p:cNvSpPr txBox="1">
              <a:spLocks noChangeArrowheads="1"/>
            </p:cNvSpPr>
            <p:nvPr/>
          </p:nvSpPr>
          <p:spPr bwMode="gray">
            <a:xfrm>
              <a:off x="2270692" y="2718725"/>
              <a:ext cx="1709974" cy="43427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defRPr/>
              </a:pPr>
              <a:r>
                <a:rPr lang="en-US" sz="3200" b="1" dirty="0" err="1" smtClean="0">
                  <a:solidFill>
                    <a:schemeClr val="bg1"/>
                  </a:solidFill>
                  <a:cs typeface="Times New Roman" pitchFamily="18" charset="0"/>
                </a:rPr>
                <a:t>Năm</a:t>
              </a:r>
              <a:r>
                <a:rPr lang="en-US" sz="3200" b="1" dirty="0" smtClean="0">
                  <a:solidFill>
                    <a:schemeClr val="bg1"/>
                  </a:solidFill>
                  <a:cs typeface="Times New Roman" pitchFamily="18" charset="0"/>
                </a:rPr>
                <a:t> 2018</a:t>
              </a:r>
              <a:endParaRPr lang="en-US" sz="3200" b="1" dirty="0">
                <a:solidFill>
                  <a:schemeClr val="bg1"/>
                </a:solidFill>
                <a:cs typeface="Times New Roman" pitchFamily="18" charset="0"/>
              </a:endParaRPr>
            </a:p>
          </p:txBody>
        </p:sp>
      </p:grpSp>
      <p:sp>
        <p:nvSpPr>
          <p:cNvPr id="40" name="TextBox 39"/>
          <p:cNvSpPr txBox="1">
            <a:spLocks noChangeArrowheads="1"/>
          </p:cNvSpPr>
          <p:nvPr/>
        </p:nvSpPr>
        <p:spPr bwMode="auto">
          <a:xfrm>
            <a:off x="532263" y="3072348"/>
            <a:ext cx="3698543" cy="3108543"/>
          </a:xfrm>
          <a:prstGeom prst="rect">
            <a:avLst/>
          </a:prstGeom>
          <a:noFill/>
          <a:ln w="9525">
            <a:noFill/>
            <a:miter lim="800000"/>
            <a:headEnd/>
            <a:tailEnd/>
          </a:ln>
        </p:spPr>
        <p:txBody>
          <a:bodyPr wrap="square">
            <a:spAutoFit/>
          </a:bodyPr>
          <a:lstStyle/>
          <a:p>
            <a:pPr algn="just"/>
            <a:r>
              <a:rPr lang="en-US" sz="2200" b="1" dirty="0">
                <a:solidFill>
                  <a:srgbClr val="0000FF"/>
                </a:solidFill>
              </a:rPr>
              <a:t> </a:t>
            </a:r>
            <a:r>
              <a:rPr lang="en-US" sz="2200" b="1" dirty="0" smtClean="0">
                <a:solidFill>
                  <a:srgbClr val="0000FF"/>
                </a:solidFill>
              </a:rPr>
              <a:t>	</a:t>
            </a:r>
            <a:r>
              <a:rPr lang="en-US" sz="2800" b="1" dirty="0" smtClean="0">
                <a:solidFill>
                  <a:srgbClr val="0000FF"/>
                </a:solidFill>
                <a:latin typeface="Times New Roman" pitchFamily="18" charset="0"/>
                <a:cs typeface="Times New Roman" pitchFamily="18" charset="0"/>
              </a:rPr>
              <a:t>LĐLĐ </a:t>
            </a:r>
            <a:r>
              <a:rPr lang="en-US" sz="2800" b="1" dirty="0" err="1" smtClean="0">
                <a:solidFill>
                  <a:srgbClr val="0000FF"/>
                </a:solidFill>
                <a:latin typeface="Times New Roman" pitchFamily="18" charset="0"/>
                <a:cs typeface="Times New Roman" pitchFamily="18" charset="0"/>
              </a:rPr>
              <a:t>huyện</a:t>
            </a:r>
            <a:r>
              <a:rPr lang="vi-VN"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đạt</a:t>
            </a:r>
            <a:r>
              <a:rPr lang="vi-VN" sz="2800" b="1" dirty="0" smtClean="0">
                <a:solidFill>
                  <a:srgbClr val="0000FF"/>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120</a:t>
            </a:r>
            <a:r>
              <a:rPr lang="vi-VN" sz="2800" b="1" dirty="0" smtClean="0">
                <a:solidFill>
                  <a:srgbClr val="FF0000"/>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vượt</a:t>
            </a:r>
            <a:r>
              <a:rPr lang="en-US" sz="2800" b="1" dirty="0" smtClean="0">
                <a:solidFill>
                  <a:srgbClr val="0000FF"/>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20%</a:t>
            </a:r>
            <a:r>
              <a:rPr lang="en-US" sz="2800" b="1" dirty="0" smtClean="0">
                <a:solidFill>
                  <a:srgbClr val="0000FF"/>
                </a:solidFill>
                <a:latin typeface="Times New Roman" pitchFamily="18" charset="0"/>
                <a:cs typeface="Times New Roman" pitchFamily="18" charset="0"/>
              </a:rPr>
              <a:t> so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kế hoạch </a:t>
            </a:r>
            <a:r>
              <a:rPr lang="en-US" sz="2800" b="1" dirty="0" err="1" smtClean="0">
                <a:solidFill>
                  <a:srgbClr val="0000FF"/>
                </a:solidFill>
                <a:latin typeface="Times New Roman" pitchFamily="18" charset="0"/>
                <a:cs typeface="Times New Roman" pitchFamily="18" charset="0"/>
              </a:rPr>
              <a:t>giao</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có </a:t>
            </a:r>
            <a:r>
              <a:rPr lang="en-US" sz="2800" b="1" dirty="0" smtClean="0">
                <a:solidFill>
                  <a:srgbClr val="0000FF"/>
                </a:solidFill>
                <a:latin typeface="Times New Roman" pitchFamily="18" charset="0"/>
                <a:cs typeface="Times New Roman" pitchFamily="18" charset="0"/>
              </a:rPr>
              <a:t>08</a:t>
            </a:r>
            <a:r>
              <a:rPr lang="vi-VN" sz="2800" b="1" dirty="0" smtClean="0">
                <a:solidFill>
                  <a:srgbClr val="0000FF"/>
                </a:solidFill>
                <a:latin typeface="Times New Roman" pitchFamily="18" charset="0"/>
                <a:cs typeface="Times New Roman" pitchFamily="18" charset="0"/>
              </a:rPr>
              <a:t>/1</a:t>
            </a:r>
            <a:r>
              <a:rPr lang="en-US" sz="2800" b="1" dirty="0" smtClean="0">
                <a:solidFill>
                  <a:srgbClr val="0000FF"/>
                </a:solidFill>
                <a:latin typeface="Times New Roman" pitchFamily="18" charset="0"/>
                <a:cs typeface="Times New Roman" pitchFamily="18" charset="0"/>
              </a:rPr>
              <a:t>3</a:t>
            </a:r>
            <a:r>
              <a:rPr lang="vi-VN" sz="2800" b="1" dirty="0" smtClean="0">
                <a:solidFill>
                  <a:srgbClr val="0000FF"/>
                </a:solidFill>
                <a:latin typeface="Times New Roman" pitchFamily="18" charset="0"/>
                <a:cs typeface="Times New Roman" pitchFamily="18" charset="0"/>
              </a:rPr>
              <a:t> doanh nghiệp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đóng kinh phí công đoàn).</a:t>
            </a:r>
            <a:endParaRPr lang="en-US" sz="2800" b="1" dirty="0">
              <a:solidFill>
                <a:srgbClr val="0000FF"/>
              </a:solidFill>
            </a:endParaRPr>
          </a:p>
        </p:txBody>
      </p:sp>
      <p:sp>
        <p:nvSpPr>
          <p:cNvPr id="41" name="TextBox 40"/>
          <p:cNvSpPr txBox="1">
            <a:spLocks noChangeArrowheads="1"/>
          </p:cNvSpPr>
          <p:nvPr/>
        </p:nvSpPr>
        <p:spPr bwMode="auto">
          <a:xfrm>
            <a:off x="5036024" y="2419350"/>
            <a:ext cx="3669826" cy="3970318"/>
          </a:xfrm>
          <a:prstGeom prst="rect">
            <a:avLst/>
          </a:prstGeom>
          <a:noFill/>
          <a:ln w="9525">
            <a:noFill/>
            <a:miter lim="800000"/>
            <a:headEnd/>
            <a:tailEnd/>
          </a:ln>
        </p:spPr>
        <p:txBody>
          <a:bodyPr wrap="square">
            <a:spAutoFit/>
          </a:bodyPr>
          <a:lstStyle/>
          <a:p>
            <a:pPr algn="just"/>
            <a:r>
              <a:rPr lang="en-US" sz="2800" b="1" dirty="0" smtClean="0">
                <a:solidFill>
                  <a:srgbClr val="0000FF"/>
                </a:solidFill>
                <a:latin typeface="Times New Roman" pitchFamily="18" charset="0"/>
                <a:cs typeface="Times New Roman" pitchFamily="18" charset="0"/>
              </a:rPr>
              <a:t>	Thu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đạt</a:t>
            </a:r>
            <a:r>
              <a:rPr lang="en-US" sz="2800" b="1" dirty="0" smtClean="0">
                <a:solidFill>
                  <a:srgbClr val="0000FF"/>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55%</a:t>
            </a:r>
            <a:r>
              <a:rPr lang="en-US" sz="2800" b="1" dirty="0" smtClean="0">
                <a:solidFill>
                  <a:srgbClr val="0000FF"/>
                </a:solidFill>
                <a:latin typeface="Times New Roman" pitchFamily="18" charset="0"/>
                <a:cs typeface="Times New Roman" pitchFamily="18" charset="0"/>
              </a:rPr>
              <a:t> so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năm</a:t>
            </a:r>
            <a:r>
              <a:rPr lang="en-US" sz="2800" b="1" dirty="0" smtClean="0">
                <a:solidFill>
                  <a:srgbClr val="0000FF"/>
                </a:solidFill>
                <a:latin typeface="Times New Roman" pitchFamily="18" charset="0"/>
                <a:cs typeface="Times New Roman" pitchFamily="18" charset="0"/>
              </a:rPr>
              <a:t> 2019 (</a:t>
            </a:r>
            <a:r>
              <a:rPr lang="vi-VN" sz="2800" b="1" dirty="0" smtClean="0">
                <a:solidFill>
                  <a:srgbClr val="0000FF"/>
                </a:solidFill>
                <a:latin typeface="Times New Roman" pitchFamily="18" charset="0"/>
                <a:cs typeface="Times New Roman" pitchFamily="18" charset="0"/>
              </a:rPr>
              <a:t>có </a:t>
            </a:r>
            <a:r>
              <a:rPr lang="en-US" sz="2800" b="1" dirty="0" smtClean="0">
                <a:solidFill>
                  <a:srgbClr val="FF0000"/>
                </a:solidFill>
                <a:latin typeface="Times New Roman" pitchFamily="18" charset="0"/>
                <a:cs typeface="Times New Roman" pitchFamily="18" charset="0"/>
              </a:rPr>
              <a:t>08</a:t>
            </a:r>
            <a:r>
              <a:rPr lang="vi-VN" sz="2800" b="1" dirty="0" smtClean="0">
                <a:solidFill>
                  <a:srgbClr val="FF0000"/>
                </a:solidFill>
                <a:latin typeface="Times New Roman" pitchFamily="18" charset="0"/>
                <a:cs typeface="Times New Roman" pitchFamily="18" charset="0"/>
              </a:rPr>
              <a:t>/1</a:t>
            </a:r>
            <a:r>
              <a:rPr lang="en-US" sz="2800" b="1" dirty="0" smtClean="0">
                <a:solidFill>
                  <a:srgbClr val="FF0000"/>
                </a:solidFill>
                <a:latin typeface="Times New Roman" pitchFamily="18" charset="0"/>
                <a:cs typeface="Times New Roman" pitchFamily="18" charset="0"/>
              </a:rPr>
              <a:t>5</a:t>
            </a:r>
            <a:r>
              <a:rPr lang="vi-VN" sz="2800" b="1" dirty="0" smtClean="0">
                <a:solidFill>
                  <a:srgbClr val="FF0000"/>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doanh nghiệp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đóng kinh phí công đoàn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03 DN </a:t>
            </a:r>
            <a:r>
              <a:rPr lang="en-US" sz="2800" b="1" dirty="0" err="1" smtClean="0">
                <a:solidFill>
                  <a:srgbClr val="0000FF"/>
                </a:solidFill>
                <a:latin typeface="Times New Roman" pitchFamily="18" charset="0"/>
                <a:cs typeface="Times New Roman" pitchFamily="18" charset="0"/>
              </a:rPr>
              <a:t>chưa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đóng</a:t>
            </a:r>
            <a:r>
              <a:rPr lang="en-US" sz="2800" b="1" dirty="0" smtClean="0">
                <a:solidFill>
                  <a:srgbClr val="0000FF"/>
                </a:solidFill>
                <a:latin typeface="Times New Roman" pitchFamily="18" charset="0"/>
                <a:cs typeface="Times New Roman" pitchFamily="18" charset="0"/>
              </a:rPr>
              <a:t> KP</a:t>
            </a:r>
            <a:r>
              <a:rPr lang="vi-VN" sz="2800" b="1" dirty="0" smtClean="0">
                <a:solidFill>
                  <a:srgbClr val="0000FF"/>
                </a:solidFill>
                <a:latin typeface="Times New Roman" pitchFamily="18" charset="0"/>
                <a:cs typeface="Times New Roman" pitchFamily="18" charset="0"/>
              </a:rPr>
              <a:t>).</a:t>
            </a:r>
            <a:endParaRPr lang="en-US" sz="27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62100" y="4762500"/>
            <a:ext cx="7467600" cy="1962150"/>
            <a:chOff x="4270375" y="4716463"/>
            <a:chExt cx="3702050" cy="1066800"/>
          </a:xfrm>
          <a:solidFill>
            <a:srgbClr val="00B0F0"/>
          </a:solidFill>
        </p:grpSpPr>
        <p:sp>
          <p:nvSpPr>
            <p:cNvPr id="94" name="AutoShape 4"/>
            <p:cNvSpPr>
              <a:spLocks noChangeArrowheads="1"/>
            </p:cNvSpPr>
            <p:nvPr/>
          </p:nvSpPr>
          <p:spPr bwMode="ltGray">
            <a:xfrm>
              <a:off x="4270375" y="4716463"/>
              <a:ext cx="3702050" cy="1066800"/>
            </a:xfrm>
            <a:prstGeom prst="roundRect">
              <a:avLst>
                <a:gd name="adj" fmla="val 11921"/>
              </a:avLst>
            </a:prstGeom>
            <a:grpFill/>
            <a:ln w="25400">
              <a:solidFill>
                <a:srgbClr val="FEFFFF"/>
              </a:solidFill>
              <a:round/>
              <a:headEnd/>
              <a:tailEnd/>
            </a:ln>
            <a:effectLst>
              <a:outerShdw dist="53882" dir="2700000"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pic>
          <p:nvPicPr>
            <p:cNvPr id="95" name="Picture 7" descr="Picture4"/>
            <p:cNvPicPr>
              <a:picLocks noChangeAspect="1" noChangeArrowheads="1"/>
            </p:cNvPicPr>
            <p:nvPr/>
          </p:nvPicPr>
          <p:blipFill>
            <a:blip r:embed="rId2">
              <a:extLst>
                <a:ext uri="{28A0092B-C50C-407E-A947-70E740481C1C}"/>
              </a:extLst>
            </a:blip>
            <a:srcRect/>
            <a:stretch>
              <a:fillRect/>
            </a:stretch>
          </p:blipFill>
          <p:spPr bwMode="auto">
            <a:xfrm>
              <a:off x="4325938" y="4764088"/>
              <a:ext cx="792162" cy="673100"/>
            </a:xfrm>
            <a:prstGeom prst="rect">
              <a:avLst/>
            </a:prstGeom>
            <a:grpFill/>
            <a:ln>
              <a:noFill/>
            </a:ln>
            <a:extLst>
              <a:ext uri="{91240B29-F687-4F45-9708-019B960494DF}"/>
            </a:extLst>
          </p:spPr>
        </p:pic>
      </p:grpSp>
      <p:sp>
        <p:nvSpPr>
          <p:cNvPr id="93" name="Rectangle 40"/>
          <p:cNvSpPr>
            <a:spLocks noChangeArrowheads="1"/>
          </p:cNvSpPr>
          <p:nvPr/>
        </p:nvSpPr>
        <p:spPr bwMode="black">
          <a:xfrm>
            <a:off x="1600200" y="4805452"/>
            <a:ext cx="7353300" cy="1862048"/>
          </a:xfrm>
          <a:prstGeom prst="rect">
            <a:avLst/>
          </a:prstGeom>
          <a:noFill/>
          <a:ln>
            <a:noFill/>
          </a:ln>
          <a:effectLst/>
          <a:extLst>
            <a:ext uri="{91240B29-F687-4F45-9708-019B960494DF}"/>
            <a:ext uri="{AF507438-7753-43E0-B8FC-AC1667EBCBE1}"/>
          </a:extLst>
        </p:spPr>
        <p:txBody>
          <a:bodyPr wrap="square">
            <a:spAutoFit/>
          </a:bodyPr>
          <a:lstStyle/>
          <a:p>
            <a:pPr algn="just">
              <a:defRPr/>
            </a:pPr>
            <a:r>
              <a:rPr lang="en-US" sz="2300" b="1" dirty="0" smtClean="0">
                <a:solidFill>
                  <a:schemeClr val="bg1"/>
                </a:solidFill>
                <a:latin typeface="Times New Roman" pitchFamily="18" charset="0"/>
                <a:cs typeface="Times New Roman" pitchFamily="18" charset="0"/>
              </a:rPr>
              <a:t>	</a:t>
            </a:r>
            <a:r>
              <a:rPr lang="vi-VN" sz="2300" b="1" dirty="0" smtClean="0">
                <a:solidFill>
                  <a:schemeClr val="bg1"/>
                </a:solidFill>
                <a:latin typeface="Times New Roman" pitchFamily="18" charset="0"/>
                <a:cs typeface="Times New Roman" pitchFamily="18" charset="0"/>
              </a:rPr>
              <a:t>Các doanh nghiệp trên địa bàn huyện đa số là các doanh nghiệp nhỏ, sử dụng ít lao động, năng lực tài chính hạn chế, hoạt động chủ yếu trong lĩnh vực xây dựng, kinh doanh cá thể, tiểu thủ công nghiệp, hoạt động SXKD nhỏ lẻ, khai thác thủ công.</a:t>
            </a:r>
            <a:endParaRPr lang="en-US" sz="2300" b="1" dirty="0">
              <a:solidFill>
                <a:schemeClr val="bg1"/>
              </a:solidFill>
              <a:latin typeface="Times New Roman" pitchFamily="18" charset="0"/>
              <a:cs typeface="Times New Roman" pitchFamily="18" charset="0"/>
            </a:endParaRPr>
          </a:p>
        </p:txBody>
      </p:sp>
      <p:sp>
        <p:nvSpPr>
          <p:cNvPr id="97" name="AutoShape 2"/>
          <p:cNvSpPr>
            <a:spLocks noChangeArrowheads="1"/>
          </p:cNvSpPr>
          <p:nvPr/>
        </p:nvSpPr>
        <p:spPr bwMode="ltGray">
          <a:xfrm>
            <a:off x="1733550" y="76200"/>
            <a:ext cx="7283450" cy="1538844"/>
          </a:xfrm>
          <a:prstGeom prst="roundRect">
            <a:avLst>
              <a:gd name="adj" fmla="val 11921"/>
            </a:avLst>
          </a:prstGeom>
          <a:solidFill>
            <a:srgbClr val="FF3399"/>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27654" name="Rectangle 39"/>
          <p:cNvSpPr>
            <a:spLocks noChangeArrowheads="1"/>
          </p:cNvSpPr>
          <p:nvPr/>
        </p:nvSpPr>
        <p:spPr bwMode="black">
          <a:xfrm>
            <a:off x="1695450" y="133600"/>
            <a:ext cx="7181850" cy="1508105"/>
          </a:xfrm>
          <a:prstGeom prst="rect">
            <a:avLst/>
          </a:prstGeom>
          <a:noFill/>
          <a:ln w="9525">
            <a:noFill/>
            <a:miter lim="800000"/>
            <a:headEnd/>
            <a:tailEnd/>
          </a:ln>
        </p:spPr>
        <p:txBody>
          <a:bodyPr wrap="square">
            <a:spAutoFit/>
          </a:bodyPr>
          <a:lstStyle/>
          <a:p>
            <a:pPr algn="just"/>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Nhận</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thức</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của</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một</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số</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chủ</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doanh</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nghiệp</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về</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tổ</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chức</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công</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đoàn</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còn</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hạn</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chế</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có</a:t>
            </a:r>
            <a:r>
              <a:rPr lang="en-US" sz="2300" b="1" dirty="0" smtClean="0">
                <a:solidFill>
                  <a:schemeClr val="bg1"/>
                </a:solidFill>
                <a:latin typeface="Times New Roman" pitchFamily="18" charset="0"/>
                <a:cs typeface="Times New Roman" pitchFamily="18" charset="0"/>
              </a:rPr>
              <a:t> </a:t>
            </a:r>
            <a:r>
              <a:rPr lang="vi-VN" sz="2300" b="1" dirty="0" smtClean="0">
                <a:solidFill>
                  <a:schemeClr val="bg1"/>
                </a:solidFill>
                <a:latin typeface="Times New Roman" pitchFamily="18" charset="0"/>
                <a:cs typeface="Times New Roman" pitchFamily="18" charset="0"/>
              </a:rPr>
              <a:t>doanh nghiệp </a:t>
            </a:r>
            <a:r>
              <a:rPr lang="en-US" sz="2300" b="1" dirty="0" err="1" smtClean="0">
                <a:solidFill>
                  <a:schemeClr val="bg1"/>
                </a:solidFill>
                <a:latin typeface="Times New Roman" pitchFamily="18" charset="0"/>
                <a:cs typeface="Times New Roman" pitchFamily="18" charset="0"/>
              </a:rPr>
              <a:t>còn</a:t>
            </a:r>
            <a:r>
              <a:rPr lang="en-US" sz="2300" b="1" dirty="0" smtClean="0">
                <a:solidFill>
                  <a:schemeClr val="bg1"/>
                </a:solidFill>
                <a:latin typeface="Times New Roman" pitchFamily="18" charset="0"/>
                <a:cs typeface="Times New Roman" pitchFamily="18" charset="0"/>
              </a:rPr>
              <a:t> </a:t>
            </a:r>
            <a:r>
              <a:rPr lang="vi-VN" sz="2300" b="1" dirty="0" smtClean="0">
                <a:solidFill>
                  <a:schemeClr val="bg1"/>
                </a:solidFill>
                <a:latin typeface="Times New Roman" pitchFamily="18" charset="0"/>
                <a:cs typeface="Times New Roman" pitchFamily="18" charset="0"/>
              </a:rPr>
              <a:t>cố tình né trách</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chây</a:t>
            </a:r>
            <a:r>
              <a:rPr lang="en-US" sz="2300" b="1" dirty="0" smtClean="0">
                <a:solidFill>
                  <a:schemeClr val="bg1"/>
                </a:solidFill>
                <a:latin typeface="Times New Roman" pitchFamily="18" charset="0"/>
                <a:cs typeface="Times New Roman" pitchFamily="18" charset="0"/>
              </a:rPr>
              <a:t> ỳ </a:t>
            </a:r>
            <a:r>
              <a:rPr lang="en-US" sz="2300" b="1" dirty="0" err="1" smtClean="0">
                <a:solidFill>
                  <a:schemeClr val="bg1"/>
                </a:solidFill>
                <a:latin typeface="Times New Roman" pitchFamily="18" charset="0"/>
                <a:cs typeface="Times New Roman" pitchFamily="18" charset="0"/>
              </a:rPr>
              <a:t>việc</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đóng</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kinh</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phí</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công</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đoàn</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theo</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quy</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định</a:t>
            </a:r>
            <a:r>
              <a:rPr lang="en-US" sz="2300" b="1" dirty="0" smtClean="0">
                <a:solidFill>
                  <a:schemeClr val="bg1"/>
                </a:solidFill>
                <a:latin typeface="Times New Roman" pitchFamily="18" charset="0"/>
                <a:cs typeface="Times New Roman" pitchFamily="18" charset="0"/>
              </a:rPr>
              <a:t>.</a:t>
            </a:r>
            <a:endParaRPr lang="en-US" sz="2300" b="1" dirty="0">
              <a:solidFill>
                <a:schemeClr val="bg1"/>
              </a:solidFill>
              <a:latin typeface="Times New Roman" pitchFamily="18" charset="0"/>
              <a:cs typeface="Times New Roman" pitchFamily="18" charset="0"/>
            </a:endParaRPr>
          </a:p>
        </p:txBody>
      </p:sp>
      <p:grpSp>
        <p:nvGrpSpPr>
          <p:cNvPr id="3" name="Group 99"/>
          <p:cNvGrpSpPr>
            <a:grpSpLocks/>
          </p:cNvGrpSpPr>
          <p:nvPr/>
        </p:nvGrpSpPr>
        <p:grpSpPr bwMode="auto">
          <a:xfrm>
            <a:off x="747713" y="38100"/>
            <a:ext cx="890587" cy="989013"/>
            <a:chOff x="2430894" y="838200"/>
            <a:chExt cx="1096963" cy="989306"/>
          </a:xfrm>
        </p:grpSpPr>
        <p:sp>
          <p:nvSpPr>
            <p:cNvPr id="27668" name="Freeform 44"/>
            <p:cNvSpPr>
              <a:spLocks/>
            </p:cNvSpPr>
            <p:nvPr/>
          </p:nvSpPr>
          <p:spPr bwMode="gray">
            <a:xfrm rot="-5400000">
              <a:off x="2822213" y="1121862"/>
              <a:ext cx="314325" cy="10969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195"/>
              </a:schemeClr>
            </a:solidFill>
            <a:ln w="9525">
              <a:noFill/>
              <a:round/>
              <a:headEnd/>
              <a:tailEnd/>
            </a:ln>
          </p:spPr>
          <p:txBody>
            <a:bodyPr wrap="none" anchor="ctr"/>
            <a:lstStyle/>
            <a:p>
              <a:endParaRPr lang="en-US"/>
            </a:p>
          </p:txBody>
        </p:sp>
        <p:sp>
          <p:nvSpPr>
            <p:cNvPr id="102" name="Rectangle 101"/>
            <p:cNvSpPr/>
            <p:nvPr/>
          </p:nvSpPr>
          <p:spPr>
            <a:xfrm>
              <a:off x="2711513" y="838200"/>
              <a:ext cx="535724" cy="923330"/>
            </a:xfrm>
            <a:prstGeom prst="rect">
              <a:avLst/>
            </a:prstGeom>
            <a:noFill/>
          </p:spPr>
          <p:txBody>
            <a:bodyPr wrap="none">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latin typeface="+mn-lt"/>
                </a:rPr>
                <a:t>1</a:t>
              </a:r>
            </a:p>
          </p:txBody>
        </p:sp>
      </p:grpSp>
      <p:grpSp>
        <p:nvGrpSpPr>
          <p:cNvPr id="4" name="Group 1"/>
          <p:cNvGrpSpPr>
            <a:grpSpLocks/>
          </p:cNvGrpSpPr>
          <p:nvPr/>
        </p:nvGrpSpPr>
        <p:grpSpPr bwMode="auto">
          <a:xfrm>
            <a:off x="1676400" y="1686800"/>
            <a:ext cx="7351320" cy="2971800"/>
            <a:chOff x="4267200" y="3386138"/>
            <a:chExt cx="3702050" cy="1066800"/>
          </a:xfrm>
          <a:solidFill>
            <a:srgbClr val="FFC000"/>
          </a:solidFill>
        </p:grpSpPr>
        <p:sp>
          <p:nvSpPr>
            <p:cNvPr id="106" name="AutoShape 3"/>
            <p:cNvSpPr>
              <a:spLocks noChangeArrowheads="1"/>
            </p:cNvSpPr>
            <p:nvPr/>
          </p:nvSpPr>
          <p:spPr bwMode="ltGray">
            <a:xfrm>
              <a:off x="4267200" y="3386138"/>
              <a:ext cx="3702050" cy="1066800"/>
            </a:xfrm>
            <a:prstGeom prst="roundRect">
              <a:avLst>
                <a:gd name="adj" fmla="val 11921"/>
              </a:avLst>
            </a:prstGeom>
            <a:grpFill/>
            <a:ln w="25400">
              <a:solidFill>
                <a:srgbClr val="FEFFFF"/>
              </a:solidFill>
              <a:round/>
              <a:headEnd/>
              <a:tailEnd/>
            </a:ln>
            <a:effectLst>
              <a:outerShdw dist="53882" dir="2700000"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pic>
          <p:nvPicPr>
            <p:cNvPr id="27667" name="Picture 6" descr="Picture4"/>
            <p:cNvPicPr>
              <a:picLocks noChangeAspect="1" noChangeArrowheads="1"/>
            </p:cNvPicPr>
            <p:nvPr/>
          </p:nvPicPr>
          <p:blipFill>
            <a:blip r:embed="rId2"/>
            <a:srcRect/>
            <a:stretch>
              <a:fillRect/>
            </a:stretch>
          </p:blipFill>
          <p:spPr bwMode="auto">
            <a:xfrm>
              <a:off x="4306910" y="3414781"/>
              <a:ext cx="476114" cy="403744"/>
            </a:xfrm>
            <a:prstGeom prst="rect">
              <a:avLst/>
            </a:prstGeom>
            <a:grpFill/>
            <a:ln w="9525">
              <a:noFill/>
              <a:miter lim="800000"/>
              <a:headEnd/>
              <a:tailEnd/>
            </a:ln>
          </p:spPr>
        </p:pic>
      </p:grpSp>
      <p:sp>
        <p:nvSpPr>
          <p:cNvPr id="27657" name="Rectangle 38"/>
          <p:cNvSpPr>
            <a:spLocks noChangeArrowheads="1"/>
          </p:cNvSpPr>
          <p:nvPr/>
        </p:nvSpPr>
        <p:spPr bwMode="black">
          <a:xfrm>
            <a:off x="1752599" y="1727668"/>
            <a:ext cx="7193725" cy="2923877"/>
          </a:xfrm>
          <a:prstGeom prst="rect">
            <a:avLst/>
          </a:prstGeom>
          <a:noFill/>
          <a:ln w="9525">
            <a:noFill/>
            <a:miter lim="800000"/>
            <a:headEnd/>
            <a:tailEnd/>
          </a:ln>
        </p:spPr>
        <p:txBody>
          <a:bodyPr wrap="square">
            <a:spAutoFit/>
          </a:bodyPr>
          <a:lstStyle/>
          <a:p>
            <a:pPr algn="just"/>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Một</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số</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doanh</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nghiệp</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còn</a:t>
            </a:r>
            <a:r>
              <a:rPr lang="vi-VN" sz="2300" b="1" dirty="0" smtClean="0">
                <a:solidFill>
                  <a:srgbClr val="0000FF"/>
                </a:solidFill>
                <a:latin typeface="Times New Roman" pitchFamily="18" charset="0"/>
                <a:cs typeface="Times New Roman" pitchFamily="18" charset="0"/>
              </a:rPr>
              <a:t> không hợp tác khi đoàn kiểm tra liên ngành đến </a:t>
            </a:r>
            <a:r>
              <a:rPr lang="en-US" sz="2300" b="1" dirty="0" err="1" smtClean="0">
                <a:solidFill>
                  <a:srgbClr val="0000FF"/>
                </a:solidFill>
                <a:latin typeface="Times New Roman" pitchFamily="18" charset="0"/>
                <a:cs typeface="Times New Roman" pitchFamily="18" charset="0"/>
              </a:rPr>
              <a:t>kiểm</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tra</a:t>
            </a:r>
            <a:r>
              <a:rPr lang="en-US" sz="2300" b="1" dirty="0" smtClean="0">
                <a:solidFill>
                  <a:srgbClr val="0000FF"/>
                </a:solidFill>
                <a:latin typeface="Times New Roman" pitchFamily="18" charset="0"/>
                <a:cs typeface="Times New Roman" pitchFamily="18" charset="0"/>
              </a:rPr>
              <a:t> </a:t>
            </a:r>
            <a:r>
              <a:rPr lang="vi-VN" sz="2300" b="1" dirty="0" smtClean="0">
                <a:solidFill>
                  <a:srgbClr val="0000FF"/>
                </a:solidFill>
                <a:latin typeface="Times New Roman" pitchFamily="18" charset="0"/>
                <a:cs typeface="Times New Roman" pitchFamily="18" charset="0"/>
              </a:rPr>
              <a:t>việc </a:t>
            </a:r>
            <a:r>
              <a:rPr lang="en-US" sz="2300" b="1" dirty="0" err="1" smtClean="0">
                <a:solidFill>
                  <a:srgbClr val="0000FF"/>
                </a:solidFill>
                <a:latin typeface="Times New Roman" pitchFamily="18" charset="0"/>
                <a:cs typeface="Times New Roman" pitchFamily="18" charset="0"/>
              </a:rPr>
              <a:t>thực</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hiện</a:t>
            </a:r>
            <a:r>
              <a:rPr lang="en-US" sz="2300" b="1" dirty="0" smtClean="0">
                <a:solidFill>
                  <a:srgbClr val="0000FF"/>
                </a:solidFill>
                <a:latin typeface="Times New Roman" pitchFamily="18" charset="0"/>
                <a:cs typeface="Times New Roman" pitchFamily="18" charset="0"/>
              </a:rPr>
              <a:t> </a:t>
            </a:r>
            <a:r>
              <a:rPr lang="vi-VN" sz="2300" b="1" dirty="0" smtClean="0">
                <a:solidFill>
                  <a:srgbClr val="0000FF"/>
                </a:solidFill>
                <a:latin typeface="Times New Roman" pitchFamily="18" charset="0"/>
                <a:cs typeface="Times New Roman" pitchFamily="18" charset="0"/>
              </a:rPr>
              <a:t>pháp luật</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lao</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động</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Luật</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Công</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đoàn</a:t>
            </a:r>
            <a:r>
              <a:rPr lang="vi-VN" sz="2300" b="1" dirty="0" smtClean="0">
                <a:solidFill>
                  <a:srgbClr val="0000FF"/>
                </a:solidFill>
                <a:latin typeface="Times New Roman" pitchFamily="18" charset="0"/>
                <a:cs typeface="Times New Roman" pitchFamily="18" charset="0"/>
              </a:rPr>
              <a:t>,</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luật</a:t>
            </a:r>
            <a:r>
              <a:rPr lang="en-US" sz="2300" b="1" dirty="0" smtClean="0">
                <a:solidFill>
                  <a:srgbClr val="0000FF"/>
                </a:solidFill>
                <a:latin typeface="Times New Roman" pitchFamily="18" charset="0"/>
                <a:cs typeface="Times New Roman" pitchFamily="18" charset="0"/>
              </a:rPr>
              <a:t> BHXH,</a:t>
            </a:r>
            <a:r>
              <a:rPr lang="vi-VN" sz="2300" b="1" dirty="0" smtClean="0">
                <a:solidFill>
                  <a:srgbClr val="0000FF"/>
                </a:solidFill>
                <a:latin typeface="Times New Roman" pitchFamily="18" charset="0"/>
                <a:cs typeface="Times New Roman" pitchFamily="18" charset="0"/>
              </a:rPr>
              <a:t> mặt khác nhiều doanh nghiệp chưa xây dựng được </a:t>
            </a:r>
            <a:r>
              <a:rPr lang="en-US" sz="2300" b="1" dirty="0" err="1" smtClean="0">
                <a:solidFill>
                  <a:srgbClr val="0000FF"/>
                </a:solidFill>
                <a:latin typeface="Times New Roman" pitchFamily="18" charset="0"/>
                <a:cs typeface="Times New Roman" pitchFamily="18" charset="0"/>
              </a:rPr>
              <a:t>thang</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bảng</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lương</a:t>
            </a:r>
            <a:r>
              <a:rPr lang="en-US" sz="2300" b="1" dirty="0" smtClean="0">
                <a:solidFill>
                  <a:srgbClr val="0000FF"/>
                </a:solidFill>
                <a:latin typeface="Times New Roman" pitchFamily="18" charset="0"/>
                <a:cs typeface="Times New Roman" pitchFamily="18" charset="0"/>
              </a:rPr>
              <a:t>, </a:t>
            </a:r>
            <a:r>
              <a:rPr lang="vi-VN" sz="2300" b="1" dirty="0" smtClean="0">
                <a:solidFill>
                  <a:srgbClr val="0000FF"/>
                </a:solidFill>
                <a:latin typeface="Times New Roman" pitchFamily="18" charset="0"/>
                <a:cs typeface="Times New Roman" pitchFamily="18" charset="0"/>
              </a:rPr>
              <a:t>định mức lao động, đơn giá tiền lương</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không</a:t>
            </a:r>
            <a:r>
              <a:rPr lang="en-US" sz="2300" b="1" dirty="0" smtClean="0">
                <a:solidFill>
                  <a:srgbClr val="0000FF"/>
                </a:solidFill>
                <a:latin typeface="Times New Roman" pitchFamily="18" charset="0"/>
                <a:cs typeface="Times New Roman" pitchFamily="18" charset="0"/>
              </a:rPr>
              <a:t> </a:t>
            </a:r>
            <a:r>
              <a:rPr lang="en-US" sz="2300" b="1" dirty="0" err="1" smtClean="0">
                <a:solidFill>
                  <a:srgbClr val="0000FF"/>
                </a:solidFill>
                <a:latin typeface="Times New Roman" pitchFamily="18" charset="0"/>
                <a:cs typeface="Times New Roman" pitchFamily="18" charset="0"/>
              </a:rPr>
              <a:t>đóng</a:t>
            </a:r>
            <a:r>
              <a:rPr lang="en-US" sz="2300" b="1" dirty="0" smtClean="0">
                <a:solidFill>
                  <a:srgbClr val="0000FF"/>
                </a:solidFill>
                <a:latin typeface="Times New Roman" pitchFamily="18" charset="0"/>
                <a:cs typeface="Times New Roman" pitchFamily="18" charset="0"/>
              </a:rPr>
              <a:t> BHXH </a:t>
            </a:r>
            <a:r>
              <a:rPr lang="en-US" sz="2300" b="1" dirty="0" err="1" smtClean="0">
                <a:solidFill>
                  <a:srgbClr val="0000FF"/>
                </a:solidFill>
                <a:latin typeface="Times New Roman" pitchFamily="18" charset="0"/>
                <a:cs typeface="Times New Roman" pitchFamily="18" charset="0"/>
              </a:rPr>
              <a:t>cho</a:t>
            </a:r>
            <a:r>
              <a:rPr lang="en-US" sz="2300" b="1" dirty="0" smtClean="0">
                <a:solidFill>
                  <a:srgbClr val="0000FF"/>
                </a:solidFill>
                <a:latin typeface="Times New Roman" pitchFamily="18" charset="0"/>
                <a:cs typeface="Times New Roman" pitchFamily="18" charset="0"/>
              </a:rPr>
              <a:t> NLĐ</a:t>
            </a:r>
            <a:r>
              <a:rPr lang="vi-VN" sz="2300" b="1" dirty="0" smtClean="0">
                <a:solidFill>
                  <a:srgbClr val="0000FF"/>
                </a:solidFill>
                <a:latin typeface="Times New Roman" pitchFamily="18" charset="0"/>
                <a:cs typeface="Times New Roman" pitchFamily="18" charset="0"/>
              </a:rPr>
              <a:t>… nên khó khăn trong việc xác định tổng quỹ lương để làm căn cứ tính mức đóng BHXH,</a:t>
            </a:r>
            <a:r>
              <a:rPr lang="en-US" sz="2300" b="1" dirty="0" smtClean="0">
                <a:solidFill>
                  <a:srgbClr val="0000FF"/>
                </a:solidFill>
                <a:latin typeface="Times New Roman" pitchFamily="18" charset="0"/>
                <a:cs typeface="Times New Roman" pitchFamily="18" charset="0"/>
              </a:rPr>
              <a:t> </a:t>
            </a:r>
            <a:r>
              <a:rPr lang="vi-VN" sz="2300" b="1" dirty="0" smtClean="0">
                <a:solidFill>
                  <a:srgbClr val="0000FF"/>
                </a:solidFill>
                <a:latin typeface="Times New Roman" pitchFamily="18" charset="0"/>
                <a:cs typeface="Times New Roman" pitchFamily="18" charset="0"/>
              </a:rPr>
              <a:t>kinh phí công đoàn.</a:t>
            </a:r>
            <a:endParaRPr lang="en-US" sz="2300" b="1" dirty="0">
              <a:solidFill>
                <a:srgbClr val="0000FF"/>
              </a:solidFill>
              <a:latin typeface="Times New Roman" pitchFamily="18" charset="0"/>
              <a:cs typeface="Times New Roman" pitchFamily="18" charset="0"/>
            </a:endParaRPr>
          </a:p>
        </p:txBody>
      </p:sp>
      <p:grpSp>
        <p:nvGrpSpPr>
          <p:cNvPr id="5" name="Group 108"/>
          <p:cNvGrpSpPr>
            <a:grpSpLocks/>
          </p:cNvGrpSpPr>
          <p:nvPr/>
        </p:nvGrpSpPr>
        <p:grpSpPr bwMode="auto">
          <a:xfrm>
            <a:off x="671513" y="2319338"/>
            <a:ext cx="1096962" cy="990600"/>
            <a:chOff x="2430893" y="3251057"/>
            <a:chExt cx="1096963" cy="989306"/>
          </a:xfrm>
        </p:grpSpPr>
        <p:sp>
          <p:nvSpPr>
            <p:cNvPr id="27664" name="Freeform 44"/>
            <p:cNvSpPr>
              <a:spLocks/>
            </p:cNvSpPr>
            <p:nvPr/>
          </p:nvSpPr>
          <p:spPr bwMode="gray">
            <a:xfrm rot="-5400000">
              <a:off x="2822212" y="3534719"/>
              <a:ext cx="314325" cy="10969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195"/>
              </a:schemeClr>
            </a:solidFill>
            <a:ln w="9525">
              <a:noFill/>
              <a:round/>
              <a:headEnd/>
              <a:tailEnd/>
            </a:ln>
          </p:spPr>
          <p:txBody>
            <a:bodyPr wrap="none" anchor="ctr"/>
            <a:lstStyle/>
            <a:p>
              <a:endParaRPr lang="en-US"/>
            </a:p>
          </p:txBody>
        </p:sp>
        <p:sp>
          <p:nvSpPr>
            <p:cNvPr id="111" name="Rectangle 110"/>
            <p:cNvSpPr/>
            <p:nvPr/>
          </p:nvSpPr>
          <p:spPr>
            <a:xfrm>
              <a:off x="2921062" y="3251057"/>
              <a:ext cx="535724" cy="923330"/>
            </a:xfrm>
            <a:prstGeom prst="rect">
              <a:avLst/>
            </a:prstGeom>
            <a:noFill/>
          </p:spPr>
          <p:txBody>
            <a:bodyPr wrap="none">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rPr>
                <a:t>2</a:t>
              </a:r>
            </a:p>
          </p:txBody>
        </p:sp>
      </p:grpSp>
      <p:grpSp>
        <p:nvGrpSpPr>
          <p:cNvPr id="6" name="Group 111"/>
          <p:cNvGrpSpPr>
            <a:grpSpLocks/>
          </p:cNvGrpSpPr>
          <p:nvPr/>
        </p:nvGrpSpPr>
        <p:grpSpPr bwMode="auto">
          <a:xfrm>
            <a:off x="633413" y="4949825"/>
            <a:ext cx="1096962" cy="989013"/>
            <a:chOff x="2430894" y="5242109"/>
            <a:chExt cx="1096963" cy="989306"/>
          </a:xfrm>
        </p:grpSpPr>
        <p:sp>
          <p:nvSpPr>
            <p:cNvPr id="27662" name="Freeform 44"/>
            <p:cNvSpPr>
              <a:spLocks/>
            </p:cNvSpPr>
            <p:nvPr/>
          </p:nvSpPr>
          <p:spPr bwMode="gray">
            <a:xfrm rot="-5400000">
              <a:off x="2822213" y="5525771"/>
              <a:ext cx="314325" cy="10969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195"/>
              </a:schemeClr>
            </a:solidFill>
            <a:ln w="9525">
              <a:noFill/>
              <a:round/>
              <a:headEnd/>
              <a:tailEnd/>
            </a:ln>
          </p:spPr>
          <p:txBody>
            <a:bodyPr wrap="none" anchor="ctr"/>
            <a:lstStyle/>
            <a:p>
              <a:endParaRPr lang="en-US"/>
            </a:p>
          </p:txBody>
        </p:sp>
        <p:sp>
          <p:nvSpPr>
            <p:cNvPr id="114" name="Rectangle 113"/>
            <p:cNvSpPr/>
            <p:nvPr/>
          </p:nvSpPr>
          <p:spPr>
            <a:xfrm>
              <a:off x="2711513" y="5242109"/>
              <a:ext cx="535724" cy="923330"/>
            </a:xfrm>
            <a:prstGeom prst="rect">
              <a:avLst/>
            </a:prstGeom>
            <a:noFill/>
          </p:spPr>
          <p:txBody>
            <a:bodyPr wrap="none">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n-lt"/>
                </a:rPr>
                <a:t>3</a:t>
              </a:r>
            </a:p>
          </p:txBody>
        </p:sp>
      </p:grpSp>
      <p:sp>
        <p:nvSpPr>
          <p:cNvPr id="115" name="Rectangle 114"/>
          <p:cNvSpPr/>
          <p:nvPr/>
        </p:nvSpPr>
        <p:spPr>
          <a:xfrm>
            <a:off x="0" y="0"/>
            <a:ext cx="1487488" cy="6858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lnSpc>
                <a:spcPct val="150000"/>
              </a:lnSpc>
              <a:spcBef>
                <a:spcPts val="0"/>
              </a:spcBef>
              <a:spcAft>
                <a:spcPts val="0"/>
              </a:spcAft>
              <a:defRPr/>
            </a:pPr>
            <a:endParaRPr lang="en-US" sz="2000" dirty="0"/>
          </a:p>
        </p:txBody>
      </p:sp>
      <p:sp>
        <p:nvSpPr>
          <p:cNvPr id="24" name="Oval 23"/>
          <p:cNvSpPr/>
          <p:nvPr/>
        </p:nvSpPr>
        <p:spPr>
          <a:xfrm>
            <a:off x="0" y="838200"/>
            <a:ext cx="1200150" cy="5105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defRPr/>
            </a:pPr>
            <a:endParaRPr lang="en-US" sz="1800" dirty="0"/>
          </a:p>
        </p:txBody>
      </p:sp>
      <p:pic>
        <p:nvPicPr>
          <p:cNvPr id="27653" name="Picture 5" descr="Picture4"/>
          <p:cNvPicPr>
            <a:picLocks noChangeAspect="1" noChangeArrowheads="1"/>
          </p:cNvPicPr>
          <p:nvPr/>
        </p:nvPicPr>
        <p:blipFill>
          <a:blip r:embed="rId2"/>
          <a:srcRect/>
          <a:stretch>
            <a:fillRect/>
          </a:stretch>
        </p:blipFill>
        <p:spPr bwMode="auto">
          <a:xfrm>
            <a:off x="1608375" y="0"/>
            <a:ext cx="957262" cy="671512"/>
          </a:xfrm>
          <a:prstGeom prst="rect">
            <a:avLst/>
          </a:prstGeom>
          <a:noFill/>
          <a:ln w="9525">
            <a:noFill/>
            <a:miter lim="800000"/>
            <a:headEnd/>
            <a:tailEnd/>
          </a:ln>
        </p:spPr>
      </p:pic>
      <p:sp>
        <p:nvSpPr>
          <p:cNvPr id="25" name="TextBox 24"/>
          <p:cNvSpPr txBox="1"/>
          <p:nvPr/>
        </p:nvSpPr>
        <p:spPr>
          <a:xfrm>
            <a:off x="76200" y="2190750"/>
            <a:ext cx="1123950" cy="2862322"/>
          </a:xfrm>
          <a:prstGeom prst="rect">
            <a:avLst/>
          </a:prstGeom>
          <a:noFill/>
        </p:spPr>
        <p:txBody>
          <a:bodyPr wrap="square" rtlCol="0">
            <a:spAutoFit/>
          </a:bodyPr>
          <a:lstStyle/>
          <a:p>
            <a:pPr algn="ctr">
              <a:lnSpc>
                <a:spcPct val="150000"/>
              </a:lnSpc>
            </a:pPr>
            <a:r>
              <a:rPr lang="en-US" sz="24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KHÓ KHĂN TỒN TẠI</a:t>
            </a:r>
            <a:endParaRPr lang="en-US" sz="2400" dirty="0" smtClean="0"/>
          </a:p>
          <a:p>
            <a:pPr>
              <a:lnSpc>
                <a:spcPct val="150000"/>
              </a:lnSpc>
            </a:pPr>
            <a:endParaRPr 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2000"/>
                                        <p:tgtEl>
                                          <p:spTgt spid="115"/>
                                        </p:tgtEl>
                                      </p:cBhvr>
                                    </p:animEffect>
                                    <p:anim calcmode="lin" valueType="num">
                                      <p:cBhvr>
                                        <p:cTn id="8" dur="2000" fill="hold"/>
                                        <p:tgtEl>
                                          <p:spTgt spid="115"/>
                                        </p:tgtEl>
                                        <p:attrNameLst>
                                          <p:attrName>ppt_w</p:attrName>
                                        </p:attrNameLst>
                                      </p:cBhvr>
                                      <p:tavLst>
                                        <p:tav tm="0" fmla="#ppt_w*sin(2.5*pi*$)">
                                          <p:val>
                                            <p:fltVal val="0"/>
                                          </p:val>
                                        </p:tav>
                                        <p:tav tm="100000">
                                          <p:val>
                                            <p:fltVal val="1"/>
                                          </p:val>
                                        </p:tav>
                                      </p:tavLst>
                                    </p:anim>
                                    <p:anim calcmode="lin" valueType="num">
                                      <p:cBhvr>
                                        <p:cTn id="9" dur="2000" fill="hold"/>
                                        <p:tgtEl>
                                          <p:spTgt spid="115"/>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7654"/>
                                        </p:tgtEl>
                                        <p:attrNameLst>
                                          <p:attrName>style.visibility</p:attrName>
                                        </p:attrNameLst>
                                      </p:cBhvr>
                                      <p:to>
                                        <p:strVal val="visible"/>
                                      </p:to>
                                    </p:set>
                                    <p:anim calcmode="lin" valueType="num">
                                      <p:cBhvr>
                                        <p:cTn id="21" dur="500" fill="hold"/>
                                        <p:tgtEl>
                                          <p:spTgt spid="27654"/>
                                        </p:tgtEl>
                                        <p:attrNameLst>
                                          <p:attrName>ppt_w</p:attrName>
                                        </p:attrNameLst>
                                      </p:cBhvr>
                                      <p:tavLst>
                                        <p:tav tm="0">
                                          <p:val>
                                            <p:fltVal val="0"/>
                                          </p:val>
                                        </p:tav>
                                        <p:tav tm="100000">
                                          <p:val>
                                            <p:strVal val="#ppt_w"/>
                                          </p:val>
                                        </p:tav>
                                      </p:tavLst>
                                    </p:anim>
                                    <p:anim calcmode="lin" valueType="num">
                                      <p:cBhvr>
                                        <p:cTn id="22" dur="500" fill="hold"/>
                                        <p:tgtEl>
                                          <p:spTgt spid="27654"/>
                                        </p:tgtEl>
                                        <p:attrNameLst>
                                          <p:attrName>ppt_h</p:attrName>
                                        </p:attrNameLst>
                                      </p:cBhvr>
                                      <p:tavLst>
                                        <p:tav tm="0">
                                          <p:val>
                                            <p:fltVal val="0"/>
                                          </p:val>
                                        </p:tav>
                                        <p:tav tm="100000">
                                          <p:val>
                                            <p:strVal val="#ppt_h"/>
                                          </p:val>
                                        </p:tav>
                                      </p:tavLst>
                                    </p:anim>
                                    <p:animEffect transition="in" filter="fade">
                                      <p:cBhvr>
                                        <p:cTn id="23" dur="500"/>
                                        <p:tgtEl>
                                          <p:spTgt spid="2765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7657"/>
                                        </p:tgtEl>
                                        <p:attrNameLst>
                                          <p:attrName>style.visibility</p:attrName>
                                        </p:attrNameLst>
                                      </p:cBhvr>
                                      <p:to>
                                        <p:strVal val="visible"/>
                                      </p:to>
                                    </p:set>
                                    <p:anim calcmode="lin" valueType="num">
                                      <p:cBhvr>
                                        <p:cTn id="40" dur="500" fill="hold"/>
                                        <p:tgtEl>
                                          <p:spTgt spid="27657"/>
                                        </p:tgtEl>
                                        <p:attrNameLst>
                                          <p:attrName>ppt_w</p:attrName>
                                        </p:attrNameLst>
                                      </p:cBhvr>
                                      <p:tavLst>
                                        <p:tav tm="0">
                                          <p:val>
                                            <p:fltVal val="0"/>
                                          </p:val>
                                        </p:tav>
                                        <p:tav tm="100000">
                                          <p:val>
                                            <p:strVal val="#ppt_w"/>
                                          </p:val>
                                        </p:tav>
                                      </p:tavLst>
                                    </p:anim>
                                    <p:anim calcmode="lin" valueType="num">
                                      <p:cBhvr>
                                        <p:cTn id="41" dur="500" fill="hold"/>
                                        <p:tgtEl>
                                          <p:spTgt spid="27657"/>
                                        </p:tgtEl>
                                        <p:attrNameLst>
                                          <p:attrName>ppt_h</p:attrName>
                                        </p:attrNameLst>
                                      </p:cBhvr>
                                      <p:tavLst>
                                        <p:tav tm="0">
                                          <p:val>
                                            <p:fltVal val="0"/>
                                          </p:val>
                                        </p:tav>
                                        <p:tav tm="100000">
                                          <p:val>
                                            <p:strVal val="#ppt_h"/>
                                          </p:val>
                                        </p:tav>
                                      </p:tavLst>
                                    </p:anim>
                                    <p:animEffect transition="in" filter="fade">
                                      <p:cBhvr>
                                        <p:cTn id="42" dur="500"/>
                                        <p:tgtEl>
                                          <p:spTgt spid="27657"/>
                                        </p:tgtEl>
                                      </p:cBhvr>
                                    </p:animEffect>
                                  </p:childTnLst>
                                </p:cTn>
                              </p:par>
                              <p:par>
                                <p:cTn id="43" presetID="53"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par>
                                <p:cTn id="62" presetID="53"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7" grpId="0" animBg="1"/>
      <p:bldP spid="27654" grpId="0"/>
      <p:bldP spid="2765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62100" y="5619750"/>
            <a:ext cx="7467600" cy="1104900"/>
            <a:chOff x="4270375" y="4716463"/>
            <a:chExt cx="3702050" cy="1066800"/>
          </a:xfrm>
          <a:solidFill>
            <a:srgbClr val="00B0F0"/>
          </a:solidFill>
        </p:grpSpPr>
        <p:sp>
          <p:nvSpPr>
            <p:cNvPr id="94" name="AutoShape 4"/>
            <p:cNvSpPr>
              <a:spLocks noChangeArrowheads="1"/>
            </p:cNvSpPr>
            <p:nvPr/>
          </p:nvSpPr>
          <p:spPr bwMode="ltGray">
            <a:xfrm>
              <a:off x="4270375" y="4716463"/>
              <a:ext cx="3702050" cy="1066800"/>
            </a:xfrm>
            <a:prstGeom prst="roundRect">
              <a:avLst>
                <a:gd name="adj" fmla="val 11921"/>
              </a:avLst>
            </a:prstGeom>
            <a:grpFill/>
            <a:ln w="25400">
              <a:solidFill>
                <a:srgbClr val="FEFFFF"/>
              </a:solidFill>
              <a:round/>
              <a:headEnd/>
              <a:tailEnd/>
            </a:ln>
            <a:effectLst>
              <a:outerShdw dist="53882" dir="2700000"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pic>
          <p:nvPicPr>
            <p:cNvPr id="95" name="Picture 7" descr="Picture4"/>
            <p:cNvPicPr>
              <a:picLocks noChangeAspect="1" noChangeArrowheads="1"/>
            </p:cNvPicPr>
            <p:nvPr/>
          </p:nvPicPr>
          <p:blipFill>
            <a:blip r:embed="rId2">
              <a:extLst>
                <a:ext uri="{28A0092B-C50C-407E-A947-70E740481C1C}"/>
              </a:extLst>
            </a:blip>
            <a:srcRect/>
            <a:stretch>
              <a:fillRect/>
            </a:stretch>
          </p:blipFill>
          <p:spPr bwMode="auto">
            <a:xfrm>
              <a:off x="4325938" y="4764088"/>
              <a:ext cx="792162" cy="673100"/>
            </a:xfrm>
            <a:prstGeom prst="rect">
              <a:avLst/>
            </a:prstGeom>
            <a:grpFill/>
            <a:ln>
              <a:noFill/>
            </a:ln>
            <a:extLst>
              <a:ext uri="{91240B29-F687-4F45-9708-019B960494DF}"/>
            </a:extLst>
          </p:spPr>
        </p:pic>
      </p:grpSp>
      <p:sp>
        <p:nvSpPr>
          <p:cNvPr id="93" name="Rectangle 40"/>
          <p:cNvSpPr>
            <a:spLocks noChangeArrowheads="1"/>
          </p:cNvSpPr>
          <p:nvPr/>
        </p:nvSpPr>
        <p:spPr bwMode="black">
          <a:xfrm>
            <a:off x="1790700" y="5757952"/>
            <a:ext cx="7105650" cy="830997"/>
          </a:xfrm>
          <a:prstGeom prst="rect">
            <a:avLst/>
          </a:prstGeom>
          <a:noFill/>
          <a:ln>
            <a:noFill/>
          </a:ln>
          <a:effectLst/>
          <a:extLst>
            <a:ext uri="{91240B29-F687-4F45-9708-019B960494DF}"/>
            <a:ext uri="{AF507438-7753-43E0-B8FC-AC1667EBCBE1}"/>
          </a:extLst>
        </p:spPr>
        <p:txBody>
          <a:bodyPr wrap="square">
            <a:spAutoFit/>
          </a:bodyPr>
          <a:lstStyle/>
          <a:p>
            <a:pPr algn="just">
              <a:defRPr/>
            </a:pP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Vẫn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còn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nhiều</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doanh</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nghiệp</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tổ</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chức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công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đoàn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chưa</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tổ</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chức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công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đoàn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chưa</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đóng</a:t>
            </a:r>
            <a:r>
              <a:rPr lang="en-US" sz="2400" b="1" dirty="0" smtClean="0">
                <a:solidFill>
                  <a:schemeClr val="bg1"/>
                </a:solidFill>
                <a:latin typeface="Times New Roman" pitchFamily="18" charset="0"/>
                <a:cs typeface="Times New Roman" pitchFamily="18" charset="0"/>
              </a:rPr>
              <a:t> KPCĐ.</a:t>
            </a:r>
            <a:endParaRPr lang="en-US" sz="2300" b="1" dirty="0">
              <a:solidFill>
                <a:schemeClr val="bg1"/>
              </a:solidFill>
              <a:latin typeface="Times New Roman" pitchFamily="18" charset="0"/>
              <a:cs typeface="Times New Roman" pitchFamily="18" charset="0"/>
            </a:endParaRPr>
          </a:p>
        </p:txBody>
      </p:sp>
      <p:sp>
        <p:nvSpPr>
          <p:cNvPr id="97" name="AutoShape 2"/>
          <p:cNvSpPr>
            <a:spLocks noChangeArrowheads="1"/>
          </p:cNvSpPr>
          <p:nvPr/>
        </p:nvSpPr>
        <p:spPr bwMode="ltGray">
          <a:xfrm>
            <a:off x="1733550" y="76200"/>
            <a:ext cx="7283450" cy="2686050"/>
          </a:xfrm>
          <a:prstGeom prst="roundRect">
            <a:avLst>
              <a:gd name="adj" fmla="val 11921"/>
            </a:avLst>
          </a:prstGeom>
          <a:solidFill>
            <a:srgbClr val="FF3399"/>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27654" name="Rectangle 39"/>
          <p:cNvSpPr>
            <a:spLocks noChangeArrowheads="1"/>
          </p:cNvSpPr>
          <p:nvPr/>
        </p:nvSpPr>
        <p:spPr bwMode="black">
          <a:xfrm>
            <a:off x="1695450" y="133600"/>
            <a:ext cx="7181850" cy="2569934"/>
          </a:xfrm>
          <a:prstGeom prst="rect">
            <a:avLst/>
          </a:prstGeom>
          <a:noFill/>
          <a:ln w="9525">
            <a:noFill/>
            <a:miter lim="800000"/>
            <a:headEnd/>
            <a:tailEnd/>
          </a:ln>
        </p:spPr>
        <p:txBody>
          <a:bodyPr wrap="square">
            <a:spAutoFit/>
          </a:bodyPr>
          <a:lstStyle/>
          <a:p>
            <a:pPr algn="just"/>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Trong</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thời</a:t>
            </a:r>
            <a:r>
              <a:rPr lang="en-US" sz="2300" b="1" dirty="0" smtClean="0">
                <a:solidFill>
                  <a:schemeClr val="bg1"/>
                </a:solidFill>
                <a:latin typeface="Times New Roman" pitchFamily="18" charset="0"/>
                <a:cs typeface="Times New Roman" pitchFamily="18" charset="0"/>
              </a:rPr>
              <a:t> </a:t>
            </a:r>
            <a:r>
              <a:rPr lang="en-US" sz="2300" b="1" dirty="0" err="1" smtClean="0">
                <a:solidFill>
                  <a:schemeClr val="bg1"/>
                </a:solidFill>
                <a:latin typeface="Times New Roman" pitchFamily="18" charset="0"/>
                <a:cs typeface="Times New Roman" pitchFamily="18" charset="0"/>
              </a:rPr>
              <a:t>gian</a:t>
            </a:r>
            <a:r>
              <a:rPr lang="en-US" sz="2300" b="1" dirty="0" smtClean="0">
                <a:solidFill>
                  <a:schemeClr val="bg1"/>
                </a:solidFill>
                <a:latin typeface="Times New Roman" pitchFamily="18" charset="0"/>
                <a:cs typeface="Times New Roman" pitchFamily="18" charset="0"/>
              </a:rPr>
              <a:t> qua </a:t>
            </a:r>
            <a:r>
              <a:rPr lang="en-US" sz="2300" b="1" dirty="0" err="1" smtClean="0">
                <a:solidFill>
                  <a:schemeClr val="bg1"/>
                </a:solidFill>
                <a:latin typeface="Times New Roman" pitchFamily="18" charset="0"/>
                <a:cs typeface="Times New Roman" pitchFamily="18" charset="0"/>
              </a:rPr>
              <a:t>các</a:t>
            </a:r>
            <a:r>
              <a:rPr lang="vi-VN" sz="2300" b="1" dirty="0" smtClean="0">
                <a:solidFill>
                  <a:schemeClr val="bg1"/>
                </a:solidFill>
                <a:latin typeface="Times New Roman" pitchFamily="18" charset="0"/>
                <a:cs typeface="Times New Roman" pitchFamily="18" charset="0"/>
              </a:rPr>
              <a:t> doanh nghiệp trên địa bàn huyện chịu nhiều tác động của quy luật cạnh tranh, năng lực quản trị doanh nghiệp hạn chế nên hoạt động SXKD cầm chừng, thu hẹp sản xuất, thậm chí có doanh nghiệp phải ngừng hoạt động,… do đó, đã ảnh hưởng không nhỏ đến việc thực hiện đầy đủ trách nhiệm, nghĩa vụ đối với nhà nước và tổ chức công đoàn</a:t>
            </a:r>
            <a:r>
              <a:rPr lang="en-US" sz="2300" b="1" dirty="0" smtClean="0">
                <a:solidFill>
                  <a:schemeClr val="bg1"/>
                </a:solidFill>
                <a:latin typeface="Times New Roman" pitchFamily="18" charset="0"/>
                <a:cs typeface="Times New Roman" pitchFamily="18" charset="0"/>
              </a:rPr>
              <a:t>.</a:t>
            </a:r>
            <a:endParaRPr lang="en-US" sz="2300" b="1" dirty="0">
              <a:solidFill>
                <a:schemeClr val="bg1"/>
              </a:solidFill>
              <a:latin typeface="Times New Roman" pitchFamily="18" charset="0"/>
              <a:cs typeface="Times New Roman" pitchFamily="18" charset="0"/>
            </a:endParaRPr>
          </a:p>
        </p:txBody>
      </p:sp>
      <p:grpSp>
        <p:nvGrpSpPr>
          <p:cNvPr id="3" name="Group 99"/>
          <p:cNvGrpSpPr>
            <a:grpSpLocks/>
          </p:cNvGrpSpPr>
          <p:nvPr/>
        </p:nvGrpSpPr>
        <p:grpSpPr bwMode="auto">
          <a:xfrm>
            <a:off x="862013" y="533400"/>
            <a:ext cx="890587" cy="989013"/>
            <a:chOff x="2430894" y="838200"/>
            <a:chExt cx="1096963" cy="989306"/>
          </a:xfrm>
        </p:grpSpPr>
        <p:sp>
          <p:nvSpPr>
            <p:cNvPr id="27668" name="Freeform 44"/>
            <p:cNvSpPr>
              <a:spLocks/>
            </p:cNvSpPr>
            <p:nvPr/>
          </p:nvSpPr>
          <p:spPr bwMode="gray">
            <a:xfrm rot="-5400000">
              <a:off x="2822213" y="1121862"/>
              <a:ext cx="314325" cy="10969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195"/>
              </a:schemeClr>
            </a:solidFill>
            <a:ln w="9525">
              <a:noFill/>
              <a:round/>
              <a:headEnd/>
              <a:tailEnd/>
            </a:ln>
          </p:spPr>
          <p:txBody>
            <a:bodyPr wrap="none" anchor="ctr"/>
            <a:lstStyle/>
            <a:p>
              <a:endParaRPr lang="en-US"/>
            </a:p>
          </p:txBody>
        </p:sp>
        <p:sp>
          <p:nvSpPr>
            <p:cNvPr id="102" name="Rectangle 101"/>
            <p:cNvSpPr/>
            <p:nvPr/>
          </p:nvSpPr>
          <p:spPr>
            <a:xfrm>
              <a:off x="2711513" y="838200"/>
              <a:ext cx="659867" cy="923604"/>
            </a:xfrm>
            <a:prstGeom prst="rect">
              <a:avLst/>
            </a:prstGeom>
            <a:noFill/>
          </p:spPr>
          <p:txBody>
            <a:bodyPr wrap="none">
              <a:spAutoFit/>
            </a:bodyPr>
            <a:lstStyle/>
            <a:p>
              <a:pPr algn="ctr" fontAlgn="auto">
                <a:spcBef>
                  <a:spcPts val="0"/>
                </a:spcBef>
                <a:spcAft>
                  <a:spcPts val="0"/>
                </a:spcAft>
                <a:defRPr/>
              </a:pPr>
              <a:r>
                <a:rPr lang="en-US" sz="5400" b="1" dirty="0" smtClean="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latin typeface="+mn-lt"/>
                </a:rPr>
                <a:t>4</a:t>
              </a:r>
              <a:endParaRPr lang="en-US" sz="54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latin typeface="+mn-lt"/>
              </a:endParaRPr>
            </a:p>
          </p:txBody>
        </p:sp>
      </p:grpSp>
      <p:grpSp>
        <p:nvGrpSpPr>
          <p:cNvPr id="4" name="Group 1"/>
          <p:cNvGrpSpPr>
            <a:grpSpLocks/>
          </p:cNvGrpSpPr>
          <p:nvPr/>
        </p:nvGrpSpPr>
        <p:grpSpPr bwMode="auto">
          <a:xfrm>
            <a:off x="1659330" y="2895600"/>
            <a:ext cx="7351320" cy="2620250"/>
            <a:chOff x="4267200" y="3386138"/>
            <a:chExt cx="3702050" cy="1066800"/>
          </a:xfrm>
          <a:solidFill>
            <a:srgbClr val="FFC000"/>
          </a:solidFill>
        </p:grpSpPr>
        <p:sp>
          <p:nvSpPr>
            <p:cNvPr id="106" name="AutoShape 3"/>
            <p:cNvSpPr>
              <a:spLocks noChangeArrowheads="1"/>
            </p:cNvSpPr>
            <p:nvPr/>
          </p:nvSpPr>
          <p:spPr bwMode="ltGray">
            <a:xfrm>
              <a:off x="4267200" y="3386138"/>
              <a:ext cx="3702050" cy="1066800"/>
            </a:xfrm>
            <a:prstGeom prst="roundRect">
              <a:avLst>
                <a:gd name="adj" fmla="val 11921"/>
              </a:avLst>
            </a:prstGeom>
            <a:grpFill/>
            <a:ln w="25400">
              <a:solidFill>
                <a:srgbClr val="FEFFFF"/>
              </a:solidFill>
              <a:round/>
              <a:headEnd/>
              <a:tailEnd/>
            </a:ln>
            <a:effectLst>
              <a:outerShdw dist="53882" dir="2700000"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pic>
          <p:nvPicPr>
            <p:cNvPr id="27667" name="Picture 6" descr="Picture4"/>
            <p:cNvPicPr>
              <a:picLocks noChangeAspect="1" noChangeArrowheads="1"/>
            </p:cNvPicPr>
            <p:nvPr/>
          </p:nvPicPr>
          <p:blipFill>
            <a:blip r:embed="rId2"/>
            <a:srcRect/>
            <a:stretch>
              <a:fillRect/>
            </a:stretch>
          </p:blipFill>
          <p:spPr bwMode="auto">
            <a:xfrm>
              <a:off x="4306910" y="3414781"/>
              <a:ext cx="476114" cy="403744"/>
            </a:xfrm>
            <a:prstGeom prst="rect">
              <a:avLst/>
            </a:prstGeom>
            <a:grpFill/>
            <a:ln w="9525">
              <a:noFill/>
              <a:miter lim="800000"/>
              <a:headEnd/>
              <a:tailEnd/>
            </a:ln>
          </p:spPr>
        </p:pic>
      </p:grpSp>
      <p:sp>
        <p:nvSpPr>
          <p:cNvPr id="27657" name="Rectangle 38"/>
          <p:cNvSpPr>
            <a:spLocks noChangeArrowheads="1"/>
          </p:cNvSpPr>
          <p:nvPr/>
        </p:nvSpPr>
        <p:spPr bwMode="black">
          <a:xfrm>
            <a:off x="1733551" y="2908768"/>
            <a:ext cx="7296150" cy="2677656"/>
          </a:xfrm>
          <a:prstGeom prst="rect">
            <a:avLst/>
          </a:prstGeom>
          <a:noFill/>
          <a:ln w="9525">
            <a:noFill/>
            <a:miter lim="800000"/>
            <a:headEnd/>
            <a:tailEnd/>
          </a:ln>
        </p:spPr>
        <p:txBody>
          <a:bodyPr wrap="square">
            <a:spAutoFit/>
          </a:bodyPr>
          <a:lstStyle/>
          <a:p>
            <a:pPr algn="just"/>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Văn bản hướng dẫn thi hành Luật </a:t>
            </a:r>
            <a:r>
              <a:rPr lang="en-US" sz="2400" b="1" dirty="0" err="1" smtClean="0">
                <a:solidFill>
                  <a:srgbClr val="0000FF"/>
                </a:solidFill>
                <a:latin typeface="Times New Roman" pitchFamily="18" charset="0"/>
                <a:cs typeface="Times New Roman" pitchFamily="18" charset="0"/>
              </a:rPr>
              <a:t>còn</a:t>
            </a:r>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chậm, </a:t>
            </a:r>
            <a:r>
              <a:rPr lang="en-US" sz="2400" b="1" dirty="0" err="1" smtClean="0">
                <a:solidFill>
                  <a:srgbClr val="0000FF"/>
                </a:solidFill>
                <a:latin typeface="Times New Roman" pitchFamily="18" charset="0"/>
                <a:cs typeface="Times New Roman" pitchFamily="18" charset="0"/>
              </a:rPr>
              <a:t>chưa</a:t>
            </a:r>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đồng bộ</a:t>
            </a:r>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a:t>
            </a:r>
            <a:r>
              <a:rPr lang="en-US" sz="2400" b="1" dirty="0" smtClean="0">
                <a:solidFill>
                  <a:srgbClr val="0000FF"/>
                </a:solidFill>
                <a:latin typeface="Times New Roman" pitchFamily="18" charset="0"/>
                <a:cs typeface="Times New Roman" pitchFamily="18" charset="0"/>
              </a:rPr>
              <a:t>đ</a:t>
            </a:r>
            <a:r>
              <a:rPr lang="vi-VN" sz="2400" b="1" dirty="0" smtClean="0">
                <a:solidFill>
                  <a:srgbClr val="0000FF"/>
                </a:solidFill>
                <a:latin typeface="Times New Roman" pitchFamily="18" charset="0"/>
                <a:cs typeface="Times New Roman" pitchFamily="18" charset="0"/>
              </a:rPr>
              <a:t>ến nay </a:t>
            </a:r>
            <a:r>
              <a:rPr lang="en-US" sz="2400" b="1" dirty="0" err="1" smtClean="0">
                <a:solidFill>
                  <a:srgbClr val="0000FF"/>
                </a:solidFill>
                <a:latin typeface="Times New Roman" pitchFamily="18" charset="0"/>
                <a:cs typeface="Times New Roman" pitchFamily="18" charset="0"/>
              </a:rPr>
              <a:t>vẫn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chưa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có</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thông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tư</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định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cơ</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quan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nào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chịu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trách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nhiệm</a:t>
            </a:r>
            <a:r>
              <a:rPr lang="vi-VN" sz="2400" b="1" dirty="0" smtClean="0">
                <a:solidFill>
                  <a:srgbClr val="0000FF"/>
                </a:solidFill>
                <a:latin typeface="Times New Roman" pitchFamily="18" charset="0"/>
                <a:cs typeface="Times New Roman" pitchFamily="18" charset="0"/>
              </a:rPr>
              <a:t> xử phạt v</a:t>
            </a:r>
            <a:r>
              <a:rPr lang="en-US" sz="2400" b="1" dirty="0" err="1" smtClean="0">
                <a:solidFill>
                  <a:srgbClr val="0000FF"/>
                </a:solidFill>
                <a:latin typeface="Times New Roman" pitchFamily="18" charset="0"/>
                <a:cs typeface="Times New Roman" pitchFamily="18" charset="0"/>
              </a:rPr>
              <a:t>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phạm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đối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doanh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nghiệp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nợ</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đọng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trốn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đóng</a:t>
            </a:r>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kinh phí công đoàn); S</a:t>
            </a:r>
            <a:r>
              <a:rPr lang="en-US" sz="2400" b="1" dirty="0" smtClean="0">
                <a:solidFill>
                  <a:srgbClr val="0000FF"/>
                </a:solidFill>
                <a:latin typeface="Times New Roman" pitchFamily="18" charset="0"/>
                <a:cs typeface="Times New Roman" pitchFamily="18" charset="0"/>
              </a:rPr>
              <a:t>ự </a:t>
            </a:r>
            <a:r>
              <a:rPr lang="en-US" sz="2400" b="1" dirty="0" err="1" smtClean="0">
                <a:solidFill>
                  <a:srgbClr val="0000FF"/>
                </a:solidFill>
                <a:latin typeface="Times New Roman" pitchFamily="18" charset="0"/>
                <a:cs typeface="Times New Roman" pitchFamily="18" charset="0"/>
              </a:rPr>
              <a:t>biến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lao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doanh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nghiệp</a:t>
            </a:r>
            <a:r>
              <a:rPr lang="vi-VN" sz="2400" b="1" dirty="0" smtClean="0">
                <a:solidFill>
                  <a:srgbClr val="0000FF"/>
                </a:solidFill>
                <a:latin typeface="Times New Roman" pitchFamily="18" charset="0"/>
                <a:cs typeface="Times New Roman" pitchFamily="18" charset="0"/>
              </a:rPr>
              <a:t> tác động đến hoạt động của doanh nghiệp nên công tác thu kinh phí công đoàn khó khăn.</a:t>
            </a:r>
            <a:endParaRPr lang="en-US" sz="2300" b="1" dirty="0">
              <a:solidFill>
                <a:srgbClr val="0000FF"/>
              </a:solidFill>
              <a:latin typeface="Times New Roman" pitchFamily="18" charset="0"/>
              <a:cs typeface="Times New Roman" pitchFamily="18" charset="0"/>
            </a:endParaRPr>
          </a:p>
        </p:txBody>
      </p:sp>
      <p:grpSp>
        <p:nvGrpSpPr>
          <p:cNvPr id="5" name="Group 108"/>
          <p:cNvGrpSpPr>
            <a:grpSpLocks/>
          </p:cNvGrpSpPr>
          <p:nvPr/>
        </p:nvGrpSpPr>
        <p:grpSpPr bwMode="auto">
          <a:xfrm>
            <a:off x="671513" y="3405188"/>
            <a:ext cx="1096962" cy="990600"/>
            <a:chOff x="2430893" y="3251057"/>
            <a:chExt cx="1096963" cy="989306"/>
          </a:xfrm>
        </p:grpSpPr>
        <p:sp>
          <p:nvSpPr>
            <p:cNvPr id="27664" name="Freeform 44"/>
            <p:cNvSpPr>
              <a:spLocks/>
            </p:cNvSpPr>
            <p:nvPr/>
          </p:nvSpPr>
          <p:spPr bwMode="gray">
            <a:xfrm rot="-5400000">
              <a:off x="2822212" y="3534719"/>
              <a:ext cx="314325" cy="10969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195"/>
              </a:schemeClr>
            </a:solidFill>
            <a:ln w="9525">
              <a:noFill/>
              <a:round/>
              <a:headEnd/>
              <a:tailEnd/>
            </a:ln>
          </p:spPr>
          <p:txBody>
            <a:bodyPr wrap="none" anchor="ctr"/>
            <a:lstStyle/>
            <a:p>
              <a:endParaRPr lang="en-US"/>
            </a:p>
          </p:txBody>
        </p:sp>
        <p:sp>
          <p:nvSpPr>
            <p:cNvPr id="111" name="Rectangle 110"/>
            <p:cNvSpPr/>
            <p:nvPr/>
          </p:nvSpPr>
          <p:spPr>
            <a:xfrm>
              <a:off x="2921062" y="3251057"/>
              <a:ext cx="535724" cy="922124"/>
            </a:xfrm>
            <a:prstGeom prst="rect">
              <a:avLst/>
            </a:prstGeom>
            <a:noFill/>
          </p:spPr>
          <p:txBody>
            <a:bodyPr wrap="none">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5</a:t>
              </a:r>
              <a:endPar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ndParaRPr>
            </a:p>
          </p:txBody>
        </p:sp>
      </p:grpSp>
      <p:grpSp>
        <p:nvGrpSpPr>
          <p:cNvPr id="6" name="Group 111"/>
          <p:cNvGrpSpPr>
            <a:grpSpLocks/>
          </p:cNvGrpSpPr>
          <p:nvPr/>
        </p:nvGrpSpPr>
        <p:grpSpPr bwMode="auto">
          <a:xfrm>
            <a:off x="595313" y="5464175"/>
            <a:ext cx="1096962" cy="989013"/>
            <a:chOff x="2430894" y="5242109"/>
            <a:chExt cx="1096963" cy="989306"/>
          </a:xfrm>
        </p:grpSpPr>
        <p:sp>
          <p:nvSpPr>
            <p:cNvPr id="27662" name="Freeform 44"/>
            <p:cNvSpPr>
              <a:spLocks/>
            </p:cNvSpPr>
            <p:nvPr/>
          </p:nvSpPr>
          <p:spPr bwMode="gray">
            <a:xfrm rot="-5400000">
              <a:off x="2822213" y="5525771"/>
              <a:ext cx="314325" cy="10969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195"/>
              </a:schemeClr>
            </a:solidFill>
            <a:ln w="9525">
              <a:noFill/>
              <a:round/>
              <a:headEnd/>
              <a:tailEnd/>
            </a:ln>
          </p:spPr>
          <p:txBody>
            <a:bodyPr wrap="none" anchor="ctr"/>
            <a:lstStyle/>
            <a:p>
              <a:endParaRPr lang="en-US"/>
            </a:p>
          </p:txBody>
        </p:sp>
        <p:sp>
          <p:nvSpPr>
            <p:cNvPr id="114" name="Rectangle 113"/>
            <p:cNvSpPr/>
            <p:nvPr/>
          </p:nvSpPr>
          <p:spPr>
            <a:xfrm>
              <a:off x="2711513" y="5242109"/>
              <a:ext cx="535724" cy="923604"/>
            </a:xfrm>
            <a:prstGeom prst="rect">
              <a:avLst/>
            </a:prstGeom>
            <a:noFill/>
          </p:spPr>
          <p:txBody>
            <a:bodyPr wrap="none">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6</a:t>
              </a:r>
              <a:endParaRPr lang="en-US"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n-lt"/>
              </a:endParaRPr>
            </a:p>
          </p:txBody>
        </p:sp>
      </p:grpSp>
      <p:sp>
        <p:nvSpPr>
          <p:cNvPr id="115" name="Rectangle 114"/>
          <p:cNvSpPr/>
          <p:nvPr/>
        </p:nvSpPr>
        <p:spPr>
          <a:xfrm>
            <a:off x="0" y="0"/>
            <a:ext cx="1487488" cy="6858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lnSpc>
                <a:spcPct val="150000"/>
              </a:lnSpc>
              <a:spcBef>
                <a:spcPts val="0"/>
              </a:spcBef>
              <a:spcAft>
                <a:spcPts val="0"/>
              </a:spcAft>
              <a:defRPr/>
            </a:pPr>
            <a:endParaRPr lang="en-US" sz="2000" dirty="0"/>
          </a:p>
        </p:txBody>
      </p:sp>
      <p:sp>
        <p:nvSpPr>
          <p:cNvPr id="24" name="Oval 23"/>
          <p:cNvSpPr/>
          <p:nvPr/>
        </p:nvSpPr>
        <p:spPr>
          <a:xfrm>
            <a:off x="0" y="1123950"/>
            <a:ext cx="1200150" cy="5257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defRPr/>
            </a:pPr>
            <a:endParaRPr lang="en-US" sz="1800" dirty="0"/>
          </a:p>
        </p:txBody>
      </p:sp>
      <p:pic>
        <p:nvPicPr>
          <p:cNvPr id="27653" name="Picture 5" descr="Picture4"/>
          <p:cNvPicPr>
            <a:picLocks noChangeAspect="1" noChangeArrowheads="1"/>
          </p:cNvPicPr>
          <p:nvPr/>
        </p:nvPicPr>
        <p:blipFill>
          <a:blip r:embed="rId2"/>
          <a:srcRect/>
          <a:stretch>
            <a:fillRect/>
          </a:stretch>
        </p:blipFill>
        <p:spPr bwMode="auto">
          <a:xfrm>
            <a:off x="1608375" y="0"/>
            <a:ext cx="957262" cy="671512"/>
          </a:xfrm>
          <a:prstGeom prst="rect">
            <a:avLst/>
          </a:prstGeom>
          <a:noFill/>
          <a:ln w="9525">
            <a:noFill/>
            <a:miter lim="800000"/>
            <a:headEnd/>
            <a:tailEnd/>
          </a:ln>
        </p:spPr>
      </p:pic>
      <p:sp>
        <p:nvSpPr>
          <p:cNvPr id="25" name="TextBox 24"/>
          <p:cNvSpPr txBox="1"/>
          <p:nvPr/>
        </p:nvSpPr>
        <p:spPr>
          <a:xfrm>
            <a:off x="76200" y="2647950"/>
            <a:ext cx="1123950" cy="2862322"/>
          </a:xfrm>
          <a:prstGeom prst="rect">
            <a:avLst/>
          </a:prstGeom>
          <a:noFill/>
        </p:spPr>
        <p:txBody>
          <a:bodyPr wrap="square" rtlCol="0">
            <a:spAutoFit/>
          </a:bodyPr>
          <a:lstStyle/>
          <a:p>
            <a:pPr algn="ctr">
              <a:lnSpc>
                <a:spcPct val="150000"/>
              </a:lnSpc>
            </a:pPr>
            <a:r>
              <a:rPr lang="en-US" sz="24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KHÓ KHĂN TỒN TẠI</a:t>
            </a:r>
            <a:endParaRPr lang="en-US" sz="2400" dirty="0" smtClean="0"/>
          </a:p>
          <a:p>
            <a:pPr>
              <a:lnSpc>
                <a:spcPct val="150000"/>
              </a:lnSpc>
            </a:pPr>
            <a:endParaRPr 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2000"/>
                                        <p:tgtEl>
                                          <p:spTgt spid="115"/>
                                        </p:tgtEl>
                                      </p:cBhvr>
                                    </p:animEffect>
                                    <p:anim calcmode="lin" valueType="num">
                                      <p:cBhvr>
                                        <p:cTn id="8" dur="2000" fill="hold"/>
                                        <p:tgtEl>
                                          <p:spTgt spid="115"/>
                                        </p:tgtEl>
                                        <p:attrNameLst>
                                          <p:attrName>ppt_w</p:attrName>
                                        </p:attrNameLst>
                                      </p:cBhvr>
                                      <p:tavLst>
                                        <p:tav tm="0" fmla="#ppt_w*sin(2.5*pi*$)">
                                          <p:val>
                                            <p:fltVal val="0"/>
                                          </p:val>
                                        </p:tav>
                                        <p:tav tm="100000">
                                          <p:val>
                                            <p:fltVal val="1"/>
                                          </p:val>
                                        </p:tav>
                                      </p:tavLst>
                                    </p:anim>
                                    <p:anim calcmode="lin" valueType="num">
                                      <p:cBhvr>
                                        <p:cTn id="9" dur="2000" fill="hold"/>
                                        <p:tgtEl>
                                          <p:spTgt spid="115"/>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7654"/>
                                        </p:tgtEl>
                                        <p:attrNameLst>
                                          <p:attrName>style.visibility</p:attrName>
                                        </p:attrNameLst>
                                      </p:cBhvr>
                                      <p:to>
                                        <p:strVal val="visible"/>
                                      </p:to>
                                    </p:set>
                                    <p:anim calcmode="lin" valueType="num">
                                      <p:cBhvr>
                                        <p:cTn id="21" dur="500" fill="hold"/>
                                        <p:tgtEl>
                                          <p:spTgt spid="27654"/>
                                        </p:tgtEl>
                                        <p:attrNameLst>
                                          <p:attrName>ppt_w</p:attrName>
                                        </p:attrNameLst>
                                      </p:cBhvr>
                                      <p:tavLst>
                                        <p:tav tm="0">
                                          <p:val>
                                            <p:fltVal val="0"/>
                                          </p:val>
                                        </p:tav>
                                        <p:tav tm="100000">
                                          <p:val>
                                            <p:strVal val="#ppt_w"/>
                                          </p:val>
                                        </p:tav>
                                      </p:tavLst>
                                    </p:anim>
                                    <p:anim calcmode="lin" valueType="num">
                                      <p:cBhvr>
                                        <p:cTn id="22" dur="500" fill="hold"/>
                                        <p:tgtEl>
                                          <p:spTgt spid="27654"/>
                                        </p:tgtEl>
                                        <p:attrNameLst>
                                          <p:attrName>ppt_h</p:attrName>
                                        </p:attrNameLst>
                                      </p:cBhvr>
                                      <p:tavLst>
                                        <p:tav tm="0">
                                          <p:val>
                                            <p:fltVal val="0"/>
                                          </p:val>
                                        </p:tav>
                                        <p:tav tm="100000">
                                          <p:val>
                                            <p:strVal val="#ppt_h"/>
                                          </p:val>
                                        </p:tav>
                                      </p:tavLst>
                                    </p:anim>
                                    <p:animEffect transition="in" filter="fade">
                                      <p:cBhvr>
                                        <p:cTn id="23" dur="500"/>
                                        <p:tgtEl>
                                          <p:spTgt spid="2765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7657"/>
                                        </p:tgtEl>
                                        <p:attrNameLst>
                                          <p:attrName>style.visibility</p:attrName>
                                        </p:attrNameLst>
                                      </p:cBhvr>
                                      <p:to>
                                        <p:strVal val="visible"/>
                                      </p:to>
                                    </p:set>
                                    <p:anim calcmode="lin" valueType="num">
                                      <p:cBhvr>
                                        <p:cTn id="40" dur="500" fill="hold"/>
                                        <p:tgtEl>
                                          <p:spTgt spid="27657"/>
                                        </p:tgtEl>
                                        <p:attrNameLst>
                                          <p:attrName>ppt_w</p:attrName>
                                        </p:attrNameLst>
                                      </p:cBhvr>
                                      <p:tavLst>
                                        <p:tav tm="0">
                                          <p:val>
                                            <p:fltVal val="0"/>
                                          </p:val>
                                        </p:tav>
                                        <p:tav tm="100000">
                                          <p:val>
                                            <p:strVal val="#ppt_w"/>
                                          </p:val>
                                        </p:tav>
                                      </p:tavLst>
                                    </p:anim>
                                    <p:anim calcmode="lin" valueType="num">
                                      <p:cBhvr>
                                        <p:cTn id="41" dur="500" fill="hold"/>
                                        <p:tgtEl>
                                          <p:spTgt spid="27657"/>
                                        </p:tgtEl>
                                        <p:attrNameLst>
                                          <p:attrName>ppt_h</p:attrName>
                                        </p:attrNameLst>
                                      </p:cBhvr>
                                      <p:tavLst>
                                        <p:tav tm="0">
                                          <p:val>
                                            <p:fltVal val="0"/>
                                          </p:val>
                                        </p:tav>
                                        <p:tav tm="100000">
                                          <p:val>
                                            <p:strVal val="#ppt_h"/>
                                          </p:val>
                                        </p:tav>
                                      </p:tavLst>
                                    </p:anim>
                                    <p:animEffect transition="in" filter="fade">
                                      <p:cBhvr>
                                        <p:cTn id="42" dur="500"/>
                                        <p:tgtEl>
                                          <p:spTgt spid="27657"/>
                                        </p:tgtEl>
                                      </p:cBhvr>
                                    </p:animEffect>
                                  </p:childTnLst>
                                </p:cTn>
                              </p:par>
                              <p:par>
                                <p:cTn id="43" presetID="53"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par>
                                <p:cTn id="62" presetID="53"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7" grpId="0" animBg="1"/>
      <p:bldP spid="27654" grpId="0"/>
      <p:bldP spid="276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Personalized-light-blue-background-vector-design.jpg"/>
          <p:cNvPicPr>
            <a:picLocks noChangeAspect="1"/>
          </p:cNvPicPr>
          <p:nvPr/>
        </p:nvPicPr>
        <p:blipFill>
          <a:blip r:embed="rId2">
            <a:lum bright="19000" contrast="79000"/>
          </a:blip>
          <a:stretch>
            <a:fillRect/>
          </a:stretch>
        </p:blipFill>
        <p:spPr>
          <a:xfrm>
            <a:off x="0" y="-24"/>
            <a:ext cx="9142858" cy="6857143"/>
          </a:xfrm>
          <a:prstGeom prst="rect">
            <a:avLst/>
          </a:prstGeom>
          <a:noFill/>
          <a:ln>
            <a:noFill/>
          </a:ln>
        </p:spPr>
      </p:pic>
      <p:sp>
        <p:nvSpPr>
          <p:cNvPr id="25" name="Minus 24"/>
          <p:cNvSpPr/>
          <p:nvPr/>
        </p:nvSpPr>
        <p:spPr>
          <a:xfrm>
            <a:off x="-470848" y="1035639"/>
            <a:ext cx="10744200" cy="18413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08881" y="279744"/>
            <a:ext cx="7673169" cy="777136"/>
          </a:xfrm>
          <a:prstGeom prst="rect">
            <a:avLst/>
          </a:prstGeom>
          <a:noFill/>
        </p:spPr>
        <p:txBody>
          <a:bodyPr wrap="square" lIns="68580" tIns="34290" rIns="68580" bIns="34290" rtlCol="0">
            <a:spAutoFit/>
          </a:bodyPr>
          <a:lstStyle/>
          <a:p>
            <a:pPr algn="just"/>
            <a:r>
              <a:rPr lang="en-US" sz="2300" b="1" kern="500" spc="8" dirty="0" smtClean="0">
                <a:solidFill>
                  <a:srgbClr val="FF0000"/>
                </a:solidFill>
                <a:latin typeface="Times New Roman" pitchFamily="18" charset="0"/>
                <a:cs typeface="Times New Roman" pitchFamily="18" charset="0"/>
              </a:rPr>
              <a:t>III. </a:t>
            </a:r>
            <a:r>
              <a:rPr lang="vi-VN" sz="2300" b="1" kern="500" spc="8" dirty="0">
                <a:solidFill>
                  <a:srgbClr val="FF0000"/>
                </a:solidFill>
                <a:latin typeface="Times New Roman" pitchFamily="18" charset="0"/>
                <a:cs typeface="Times New Roman" pitchFamily="18" charset="0"/>
              </a:rPr>
              <a:t>MỘT SỐ GIẢI PHÁP THU KINH PHÍ </a:t>
            </a:r>
            <a:r>
              <a:rPr lang="en-US" sz="2300" b="1" kern="500" spc="8" dirty="0" smtClean="0">
                <a:solidFill>
                  <a:srgbClr val="FF0000"/>
                </a:solidFill>
                <a:latin typeface="Times New Roman" pitchFamily="18" charset="0"/>
                <a:cs typeface="Times New Roman" pitchFamily="18" charset="0"/>
              </a:rPr>
              <a:t>CÔNG ĐOÀN </a:t>
            </a:r>
            <a:r>
              <a:rPr lang="vi-VN" sz="2300" b="1" kern="500" spc="8" dirty="0" smtClean="0">
                <a:solidFill>
                  <a:srgbClr val="FF0000"/>
                </a:solidFill>
                <a:latin typeface="Times New Roman" pitchFamily="18" charset="0"/>
                <a:cs typeface="Times New Roman" pitchFamily="18" charset="0"/>
              </a:rPr>
              <a:t>TRONG </a:t>
            </a:r>
            <a:r>
              <a:rPr lang="vi-VN" sz="2300" b="1" kern="500" spc="8" dirty="0">
                <a:solidFill>
                  <a:srgbClr val="FF0000"/>
                </a:solidFill>
                <a:latin typeface="Times New Roman" pitchFamily="18" charset="0"/>
                <a:cs typeface="Times New Roman" pitchFamily="18" charset="0"/>
              </a:rPr>
              <a:t>DOANH NGHIỆP</a:t>
            </a:r>
            <a:endParaRPr lang="vi-VN" sz="2300" kern="500" spc="8" dirty="0">
              <a:solidFill>
                <a:srgbClr val="FF0000"/>
              </a:solidFill>
              <a:latin typeface="Times New Roman" pitchFamily="18" charset="0"/>
              <a:cs typeface="Times New Roman" pitchFamily="18" charset="0"/>
            </a:endParaRPr>
          </a:p>
        </p:txBody>
      </p:sp>
      <p:sp>
        <p:nvSpPr>
          <p:cNvPr id="13" name="TextBox 12"/>
          <p:cNvSpPr txBox="1"/>
          <p:nvPr/>
        </p:nvSpPr>
        <p:spPr>
          <a:xfrm>
            <a:off x="1676400" y="2774251"/>
            <a:ext cx="6877050" cy="1054135"/>
          </a:xfrm>
          <a:prstGeom prst="rect">
            <a:avLst/>
          </a:prstGeom>
          <a:noFill/>
        </p:spPr>
        <p:txBody>
          <a:bodyPr wrap="square" lIns="68580" tIns="34290" rIns="68580" bIns="34290" rtlCol="0">
            <a:spAutoFit/>
          </a:bodyPr>
          <a:lstStyle/>
          <a:p>
            <a:pPr algn="just"/>
            <a:r>
              <a:rPr lang="en-US" sz="3200" b="1" dirty="0" err="1" smtClean="0">
                <a:solidFill>
                  <a:srgbClr val="0000FF"/>
                </a:solidFill>
                <a:latin typeface="Times New Roman" pitchFamily="18" charset="0"/>
                <a:cs typeface="Times New Roman" pitchFamily="18" charset="0"/>
              </a:rPr>
              <a:t>Giải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pháp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cần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trung</a:t>
            </a:r>
            <a:r>
              <a:rPr lang="en-US" sz="3200" b="1" dirty="0" smtClean="0">
                <a:solidFill>
                  <a:srgbClr val="0000FF"/>
                </a:solidFill>
                <a:latin typeface="Times New Roman" pitchFamily="18" charset="0"/>
                <a:cs typeface="Times New Roman" pitchFamily="18" charset="0"/>
              </a:rPr>
              <a:t> </a:t>
            </a:r>
            <a:r>
              <a:rPr lang="vi-VN" sz="3200" b="1" dirty="0" smtClean="0">
                <a:solidFill>
                  <a:srgbClr val="0000FF"/>
                </a:solidFill>
                <a:latin typeface="Times New Roman" pitchFamily="18" charset="0"/>
                <a:cs typeface="Times New Roman" pitchFamily="18" charset="0"/>
              </a:rPr>
              <a:t>thực hiện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trong</a:t>
            </a:r>
            <a:r>
              <a:rPr lang="vi-VN" sz="3200" b="1" dirty="0" smtClean="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công tác thu kinh phí công </a:t>
            </a:r>
            <a:r>
              <a:rPr lang="vi-VN" sz="3200" b="1" dirty="0" smtClean="0">
                <a:solidFill>
                  <a:srgbClr val="0000FF"/>
                </a:solidFill>
                <a:latin typeface="Times New Roman" pitchFamily="18" charset="0"/>
                <a:cs typeface="Times New Roman" pitchFamily="18" charset="0"/>
              </a:rPr>
              <a:t>đoàn:</a:t>
            </a:r>
            <a:endParaRPr lang="vi-VN" sz="3200" b="1" dirty="0">
              <a:solidFill>
                <a:srgbClr val="0000FF"/>
              </a:solidFill>
              <a:latin typeface="Times New Roman" pitchFamily="18" charset="0"/>
              <a:cs typeface="Times New Roman" pitchFamily="18" charset="0"/>
            </a:endParaRPr>
          </a:p>
        </p:txBody>
      </p:sp>
      <p:sp>
        <p:nvSpPr>
          <p:cNvPr id="14" name="Rectangle 13"/>
          <p:cNvSpPr/>
          <p:nvPr/>
        </p:nvSpPr>
        <p:spPr>
          <a:xfrm>
            <a:off x="723006" y="1432193"/>
            <a:ext cx="1658244" cy="1838965"/>
          </a:xfrm>
          <a:prstGeom prst="rect">
            <a:avLst/>
          </a:prstGeom>
          <a:noFill/>
        </p:spPr>
        <p:txBody>
          <a:bodyPr wrap="squar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dirty="0" smtClean="0">
                <a:ln w="0"/>
                <a:solidFill>
                  <a:srgbClr val="FF0000"/>
                </a:solidFill>
                <a:effectLst>
                  <a:reflection blurRad="12700" stA="50000" endPos="50000" dist="5000" dir="5400000" sy="-100000" rotWithShape="0"/>
                </a:effectLst>
                <a:latin typeface="Arial Black" pitchFamily="34" charset="0"/>
                <a:cs typeface="Times New Roman" pitchFamily="18" charset="0"/>
              </a:rPr>
              <a:t>8</a:t>
            </a:r>
            <a:endParaRPr lang="en-US" sz="11500" b="1" cap="all"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40753160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Personalized-light-blue-background-vector-design.jpg"/>
          <p:cNvPicPr>
            <a:picLocks noChangeAspect="1"/>
          </p:cNvPicPr>
          <p:nvPr/>
        </p:nvPicPr>
        <p:blipFill>
          <a:blip r:embed="rId2">
            <a:lum bright="19000" contrast="79000"/>
          </a:blip>
          <a:stretch>
            <a:fillRect/>
          </a:stretch>
        </p:blipFill>
        <p:spPr>
          <a:xfrm>
            <a:off x="0" y="-24"/>
            <a:ext cx="9142858" cy="6857143"/>
          </a:xfrm>
          <a:prstGeom prst="rect">
            <a:avLst/>
          </a:prstGeom>
          <a:noFill/>
          <a:ln>
            <a:noFill/>
          </a:ln>
        </p:spPr>
      </p:pic>
      <p:sp>
        <p:nvSpPr>
          <p:cNvPr id="25" name="Minus 24"/>
          <p:cNvSpPr/>
          <p:nvPr/>
        </p:nvSpPr>
        <p:spPr>
          <a:xfrm>
            <a:off x="-470848" y="1035639"/>
            <a:ext cx="10744200" cy="18413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08881" y="279744"/>
            <a:ext cx="7673169" cy="777136"/>
          </a:xfrm>
          <a:prstGeom prst="rect">
            <a:avLst/>
          </a:prstGeom>
          <a:noFill/>
        </p:spPr>
        <p:txBody>
          <a:bodyPr wrap="square" lIns="68580" tIns="34290" rIns="68580" bIns="34290" rtlCol="0">
            <a:spAutoFit/>
          </a:bodyPr>
          <a:lstStyle/>
          <a:p>
            <a:pPr algn="just"/>
            <a:r>
              <a:rPr lang="en-US" sz="2300" b="1" kern="500" spc="8" dirty="0" smtClean="0">
                <a:solidFill>
                  <a:srgbClr val="0000FF"/>
                </a:solidFill>
                <a:latin typeface="Times New Roman" pitchFamily="18" charset="0"/>
                <a:cs typeface="Times New Roman" pitchFamily="18" charset="0"/>
              </a:rPr>
              <a:t>III. </a:t>
            </a:r>
            <a:r>
              <a:rPr lang="vi-VN" sz="2300" b="1" kern="500" spc="8" dirty="0">
                <a:solidFill>
                  <a:srgbClr val="0000FF"/>
                </a:solidFill>
                <a:latin typeface="Times New Roman" pitchFamily="18" charset="0"/>
                <a:cs typeface="Times New Roman" pitchFamily="18" charset="0"/>
              </a:rPr>
              <a:t>MỘT SỐ GIẢI PHÁP THU KINH PHÍ </a:t>
            </a:r>
            <a:r>
              <a:rPr lang="en-US" sz="2300" b="1" kern="500" spc="8" dirty="0" smtClean="0">
                <a:solidFill>
                  <a:srgbClr val="0000FF"/>
                </a:solidFill>
                <a:latin typeface="Times New Roman" pitchFamily="18" charset="0"/>
                <a:cs typeface="Times New Roman" pitchFamily="18" charset="0"/>
              </a:rPr>
              <a:t>CÔNG ĐOÀN </a:t>
            </a:r>
            <a:r>
              <a:rPr lang="vi-VN" sz="2300" b="1" kern="500" spc="8" dirty="0" smtClean="0">
                <a:solidFill>
                  <a:srgbClr val="0000FF"/>
                </a:solidFill>
                <a:latin typeface="Times New Roman" pitchFamily="18" charset="0"/>
                <a:cs typeface="Times New Roman" pitchFamily="18" charset="0"/>
              </a:rPr>
              <a:t>TRONG </a:t>
            </a:r>
            <a:r>
              <a:rPr lang="vi-VN" sz="2300" b="1" kern="500" spc="8" dirty="0">
                <a:solidFill>
                  <a:srgbClr val="0000FF"/>
                </a:solidFill>
                <a:latin typeface="Times New Roman" pitchFamily="18" charset="0"/>
                <a:cs typeface="Times New Roman" pitchFamily="18" charset="0"/>
              </a:rPr>
              <a:t>DOANH NGHIỆP</a:t>
            </a:r>
            <a:endParaRPr lang="vi-VN" sz="2300" kern="500" spc="8" dirty="0">
              <a:solidFill>
                <a:srgbClr val="0000FF"/>
              </a:solidFill>
              <a:latin typeface="Times New Roman" pitchFamily="18" charset="0"/>
              <a:cs typeface="Times New Roman" pitchFamily="18" charset="0"/>
            </a:endParaRPr>
          </a:p>
        </p:txBody>
      </p:sp>
      <p:sp>
        <p:nvSpPr>
          <p:cNvPr id="18" name="AutoShape 4"/>
          <p:cNvSpPr>
            <a:spLocks noChangeArrowheads="1"/>
          </p:cNvSpPr>
          <p:nvPr/>
        </p:nvSpPr>
        <p:spPr bwMode="gray">
          <a:xfrm>
            <a:off x="1226061" y="1276350"/>
            <a:ext cx="7517889" cy="1885950"/>
          </a:xfrm>
          <a:prstGeom prst="roundRect">
            <a:avLst>
              <a:gd name="adj" fmla="val 16667"/>
            </a:avLst>
          </a:prstGeom>
          <a:gradFill>
            <a:gsLst>
              <a:gs pos="0">
                <a:srgbClr val="00B050"/>
              </a:gs>
              <a:gs pos="50000">
                <a:srgbClr val="9CB86E"/>
              </a:gs>
              <a:gs pos="100000">
                <a:srgbClr val="156B13"/>
              </a:gs>
            </a:gsLst>
            <a:lin ang="5400000" scaled="0"/>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a:defRPr/>
            </a:pPr>
            <a:endParaRPr lang="en-US" dirty="0"/>
          </a:p>
        </p:txBody>
      </p:sp>
      <p:pic>
        <p:nvPicPr>
          <p:cNvPr id="19" name="Picture 37"/>
          <p:cNvPicPr>
            <a:picLocks noChangeAspect="1"/>
          </p:cNvPicPr>
          <p:nvPr/>
        </p:nvPicPr>
        <p:blipFill>
          <a:blip r:embed="rId3"/>
          <a:srcRect/>
          <a:stretch>
            <a:fillRect/>
          </a:stretch>
        </p:blipFill>
        <p:spPr bwMode="auto">
          <a:xfrm>
            <a:off x="654561" y="1690757"/>
            <a:ext cx="978415" cy="900043"/>
          </a:xfrm>
          <a:prstGeom prst="rect">
            <a:avLst/>
          </a:prstGeom>
          <a:noFill/>
          <a:ln w="9525">
            <a:noFill/>
            <a:miter lim="800000"/>
            <a:headEnd/>
            <a:tailEnd/>
          </a:ln>
        </p:spPr>
      </p:pic>
      <p:pic>
        <p:nvPicPr>
          <p:cNvPr id="20" name="Picture 5"/>
          <p:cNvPicPr>
            <a:picLocks noChangeAspect="1"/>
          </p:cNvPicPr>
          <p:nvPr/>
        </p:nvPicPr>
        <p:blipFill>
          <a:blip r:embed="rId4"/>
          <a:srcRect/>
          <a:stretch>
            <a:fillRect/>
          </a:stretch>
        </p:blipFill>
        <p:spPr bwMode="auto">
          <a:xfrm>
            <a:off x="937983" y="1847926"/>
            <a:ext cx="253664" cy="475332"/>
          </a:xfrm>
          <a:prstGeom prst="rect">
            <a:avLst/>
          </a:prstGeom>
          <a:noFill/>
          <a:ln w="9525">
            <a:noFill/>
            <a:miter lim="800000"/>
            <a:headEnd/>
            <a:tailEnd/>
          </a:ln>
        </p:spPr>
      </p:pic>
      <p:sp>
        <p:nvSpPr>
          <p:cNvPr id="26" name="TextBox 25"/>
          <p:cNvSpPr txBox="1"/>
          <p:nvPr/>
        </p:nvSpPr>
        <p:spPr>
          <a:xfrm>
            <a:off x="1530861" y="1276350"/>
            <a:ext cx="7251190" cy="1938992"/>
          </a:xfrm>
          <a:prstGeom prst="rect">
            <a:avLst/>
          </a:prstGeom>
          <a:noFill/>
        </p:spPr>
        <p:txBody>
          <a:bodyPr wrap="square" rtlCol="0">
            <a:spAutoFit/>
          </a:bodyPr>
          <a:lstStyle/>
          <a:p>
            <a:pPr algn="just"/>
            <a:r>
              <a:rPr lang="en-US" sz="2400" b="1" dirty="0" smtClean="0">
                <a:solidFill>
                  <a:schemeClr val="bg1"/>
                </a:solidFill>
                <a:latin typeface="Times New Roman" pitchFamily="18" charset="0"/>
                <a:cs typeface="Times New Roman" pitchFamily="18" charset="0"/>
              </a:rPr>
              <a:t>	</a:t>
            </a:r>
            <a:r>
              <a:rPr lang="vi-VN" sz="2400" b="1" dirty="0" smtClean="0">
                <a:solidFill>
                  <a:schemeClr val="bg1"/>
                </a:solidFill>
                <a:latin typeface="Times New Roman" pitchFamily="18" charset="0"/>
                <a:cs typeface="Times New Roman" pitchFamily="18" charset="0"/>
              </a:rPr>
              <a:t>Đẩy mạnh công tác tuyên truyền, vận động người sử dụng lao động </a:t>
            </a:r>
            <a:r>
              <a:rPr lang="en-US" sz="2400" b="1" dirty="0" err="1" smtClean="0">
                <a:solidFill>
                  <a:schemeClr val="bg1"/>
                </a:solidFill>
                <a:latin typeface="Times New Roman" pitchFamily="18" charset="0"/>
                <a:cs typeface="Times New Roman" pitchFamily="18" charset="0"/>
              </a:rPr>
              <a:t>thực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hiện</a:t>
            </a:r>
            <a:r>
              <a:rPr lang="vi-VN" sz="2400" b="1" dirty="0" smtClean="0">
                <a:solidFill>
                  <a:schemeClr val="bg1"/>
                </a:solidFill>
                <a:latin typeface="Times New Roman" pitchFamily="18" charset="0"/>
                <a:cs typeface="Times New Roman" pitchFamily="18" charset="0"/>
              </a:rPr>
              <a:t> pháp luật lao động, </a:t>
            </a:r>
            <a:r>
              <a:rPr lang="en-US" sz="2400" b="1" dirty="0" err="1" smtClean="0">
                <a:solidFill>
                  <a:schemeClr val="bg1"/>
                </a:solidFill>
                <a:latin typeface="Times New Roman" pitchFamily="18" charset="0"/>
                <a:cs typeface="Times New Roman" pitchFamily="18" charset="0"/>
              </a:rPr>
              <a:t>Luật</a:t>
            </a:r>
            <a:r>
              <a:rPr lang="en-US" sz="2400" b="1" dirty="0" smtClean="0">
                <a:solidFill>
                  <a:schemeClr val="bg1"/>
                </a:solidFill>
                <a:latin typeface="Times New Roman" pitchFamily="18" charset="0"/>
                <a:cs typeface="Times New Roman" pitchFamily="18" charset="0"/>
              </a:rPr>
              <a:t> C</a:t>
            </a:r>
            <a:r>
              <a:rPr lang="vi-VN" sz="2400" b="1" dirty="0" smtClean="0">
                <a:solidFill>
                  <a:schemeClr val="bg1"/>
                </a:solidFill>
                <a:latin typeface="Times New Roman" pitchFamily="18" charset="0"/>
                <a:cs typeface="Times New Roman" pitchFamily="18" charset="0"/>
              </a:rPr>
              <a:t>ông đoàn, các văn bản dưới luật hướng dẫn, quy định về nghĩa vụ, trách nhiệm của doanh nghiệp trong việc trích nộp kinh phí công đoàn.</a:t>
            </a:r>
            <a:endParaRPr lang="en-US" sz="2400" b="1" dirty="0">
              <a:solidFill>
                <a:schemeClr val="bg1"/>
              </a:solidFill>
              <a:latin typeface="Times New Roman" pitchFamily="18" charset="0"/>
              <a:cs typeface="Times New Roman" pitchFamily="18" charset="0"/>
            </a:endParaRPr>
          </a:p>
        </p:txBody>
      </p:sp>
      <p:pic>
        <p:nvPicPr>
          <p:cNvPr id="27" name="Picture 2" descr="C:\Users\Administrator\Desktop\a10.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02875" y="3277156"/>
            <a:ext cx="3984969" cy="3237944"/>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C:\Users\Administrator\Desktop\a13.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104900" y="3290950"/>
            <a:ext cx="3638550" cy="32051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5" descr="C:\Users\Administrator\Desktop\a14.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94665" y="3277156"/>
            <a:ext cx="3667836" cy="3161743"/>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C:\Users\Administrator\Desktop\a9.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836525" y="3262654"/>
            <a:ext cx="3888375" cy="3214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53160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heel(4)">
                                      <p:cBhvr>
                                        <p:cTn id="41" dur="2000"/>
                                        <p:tgtEl>
                                          <p:spTgt spid="30"/>
                                        </p:tgtEl>
                                      </p:cBhvr>
                                    </p:animEffect>
                                  </p:childTnLst>
                                </p:cTn>
                              </p:par>
                              <p:par>
                                <p:cTn id="42" presetID="21"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heel(4)">
                                      <p:cBhvr>
                                        <p:cTn id="4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11371</TotalTime>
  <Words>304</Words>
  <Application>Microsoft Office PowerPoint</Application>
  <PresentationFormat>On-screen Show (4:3)</PresentationFormat>
  <Paragraphs>71</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BÀI THI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CƯƠNG HỘI THI THUYẾT TRÌNH</dc:title>
  <dc:creator>Sky123.Org</dc:creator>
  <cp:lastModifiedBy>THAOTG</cp:lastModifiedBy>
  <cp:revision>335</cp:revision>
  <dcterms:created xsi:type="dcterms:W3CDTF">2018-09-29T10:03:08Z</dcterms:created>
  <dcterms:modified xsi:type="dcterms:W3CDTF">2019-07-11T08:25:52Z</dcterms:modified>
</cp:coreProperties>
</file>