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5" r:id="rId3"/>
    <p:sldId id="269" r:id="rId4"/>
    <p:sldId id="280" r:id="rId5"/>
    <p:sldId id="281" r:id="rId6"/>
    <p:sldId id="283" r:id="rId7"/>
    <p:sldId id="284" r:id="rId8"/>
    <p:sldId id="286" r:id="rId9"/>
    <p:sldId id="289" r:id="rId10"/>
    <p:sldId id="291" r:id="rId11"/>
    <p:sldId id="292" r:id="rId12"/>
    <p:sldId id="303" r:id="rId13"/>
    <p:sldId id="293" r:id="rId14"/>
    <p:sldId id="294" r:id="rId15"/>
    <p:sldId id="295" r:id="rId16"/>
    <p:sldId id="296" r:id="rId17"/>
    <p:sldId id="297" r:id="rId18"/>
    <p:sldId id="298" r:id="rId19"/>
    <p:sldId id="299" r:id="rId20"/>
    <p:sldId id="266" r:id="rId2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Arial" charset="0"/>
      </a:defRPr>
    </a:lvl1pPr>
    <a:lvl2pPr marL="457200" algn="l" rtl="0" fontAlgn="base">
      <a:spcBef>
        <a:spcPct val="0"/>
      </a:spcBef>
      <a:spcAft>
        <a:spcPct val="0"/>
      </a:spcAft>
      <a:defRPr kern="1200">
        <a:solidFill>
          <a:schemeClr val="tx1"/>
        </a:solidFill>
        <a:latin typeface="Arial" charset="0"/>
        <a:ea typeface="宋体" pitchFamily="2" charset="-122"/>
        <a:cs typeface="Arial" charset="0"/>
      </a:defRPr>
    </a:lvl2pPr>
    <a:lvl3pPr marL="914400" algn="l" rtl="0" fontAlgn="base">
      <a:spcBef>
        <a:spcPct val="0"/>
      </a:spcBef>
      <a:spcAft>
        <a:spcPct val="0"/>
      </a:spcAft>
      <a:defRPr kern="1200">
        <a:solidFill>
          <a:schemeClr val="tx1"/>
        </a:solidFill>
        <a:latin typeface="Arial" charset="0"/>
        <a:ea typeface="宋体" pitchFamily="2" charset="-122"/>
        <a:cs typeface="Arial" charset="0"/>
      </a:defRPr>
    </a:lvl3pPr>
    <a:lvl4pPr marL="1371600" algn="l" rtl="0" fontAlgn="base">
      <a:spcBef>
        <a:spcPct val="0"/>
      </a:spcBef>
      <a:spcAft>
        <a:spcPct val="0"/>
      </a:spcAft>
      <a:defRPr kern="1200">
        <a:solidFill>
          <a:schemeClr val="tx1"/>
        </a:solidFill>
        <a:latin typeface="Arial" charset="0"/>
        <a:ea typeface="宋体" pitchFamily="2" charset="-122"/>
        <a:cs typeface="Arial" charset="0"/>
      </a:defRPr>
    </a:lvl4pPr>
    <a:lvl5pPr marL="1828800" algn="l" rtl="0" fontAlgn="base">
      <a:spcBef>
        <a:spcPct val="0"/>
      </a:spcBef>
      <a:spcAft>
        <a:spcPct val="0"/>
      </a:spcAft>
      <a:defRPr kern="1200">
        <a:solidFill>
          <a:schemeClr val="tx1"/>
        </a:solidFill>
        <a:latin typeface="Arial" charset="0"/>
        <a:ea typeface="宋体" pitchFamily="2" charset="-122"/>
        <a:cs typeface="Arial" charset="0"/>
      </a:defRPr>
    </a:lvl5pPr>
    <a:lvl6pPr marL="2286000" algn="l" defTabSz="914400" rtl="0" eaLnBrk="1" latinLnBrk="0" hangingPunct="1">
      <a:defRPr kern="1200">
        <a:solidFill>
          <a:schemeClr val="tx1"/>
        </a:solidFill>
        <a:latin typeface="Arial" charset="0"/>
        <a:ea typeface="宋体" pitchFamily="2" charset="-122"/>
        <a:cs typeface="Arial" charset="0"/>
      </a:defRPr>
    </a:lvl6pPr>
    <a:lvl7pPr marL="2743200" algn="l" defTabSz="914400" rtl="0" eaLnBrk="1" latinLnBrk="0" hangingPunct="1">
      <a:defRPr kern="1200">
        <a:solidFill>
          <a:schemeClr val="tx1"/>
        </a:solidFill>
        <a:latin typeface="Arial" charset="0"/>
        <a:ea typeface="宋体" pitchFamily="2" charset="-122"/>
        <a:cs typeface="Arial" charset="0"/>
      </a:defRPr>
    </a:lvl7pPr>
    <a:lvl8pPr marL="3200400" algn="l" defTabSz="914400" rtl="0" eaLnBrk="1" latinLnBrk="0" hangingPunct="1">
      <a:defRPr kern="1200">
        <a:solidFill>
          <a:schemeClr val="tx1"/>
        </a:solidFill>
        <a:latin typeface="Arial" charset="0"/>
        <a:ea typeface="宋体" pitchFamily="2" charset="-122"/>
        <a:cs typeface="Arial" charset="0"/>
      </a:defRPr>
    </a:lvl8pPr>
    <a:lvl9pPr marL="3657600" algn="l" defTabSz="914400" rtl="0" eaLnBrk="1" latinLnBrk="0" hangingPunct="1">
      <a:defRPr kern="1200">
        <a:solidFill>
          <a:schemeClr val="tx1"/>
        </a:solidFill>
        <a:latin typeface="Arial" charset="0"/>
        <a:ea typeface="宋体" pitchFamily="2" charset="-122"/>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03C6"/>
    <a:srgbClr val="710F65"/>
    <a:srgbClr val="339933"/>
    <a:srgbClr val="0000CC"/>
    <a:srgbClr val="FF0000"/>
    <a:srgbClr val="8BBC00"/>
    <a:srgbClr val="006699"/>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p:cViewPr varScale="1">
        <p:scale>
          <a:sx n="38" d="100"/>
          <a:sy n="38" d="100"/>
        </p:scale>
        <p:origin x="-1398" y="-108"/>
      </p:cViewPr>
      <p:guideLst>
        <p:guide orient="horz" pos="2142"/>
        <p:guide pos="2880"/>
      </p:guideLst>
    </p:cSldViewPr>
  </p:slideViewPr>
  <p:notesTextViewPr>
    <p:cViewPr>
      <p:scale>
        <a:sx n="66" d="100"/>
        <a:sy n="66"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US"/>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mn-cs"/>
              </a:defRPr>
            </a:lvl1pPr>
          </a:lstStyle>
          <a:p>
            <a:pPr>
              <a:defRPr/>
            </a:pPr>
            <a:fld id="{C3405091-A42E-4772-9226-21E2027FCD2F}" type="datetimeFigureOut">
              <a:rPr lang="en-US"/>
              <a:pPr>
                <a:defRPr/>
              </a:pPr>
              <a:t>7/11/2019</a:t>
            </a:fld>
            <a:endParaRPr lang="en-US"/>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noProof="0" smtClean="0"/>
              <a:t>Bấm &amp; sửa kiểu tiêu đề</a:t>
            </a:r>
          </a:p>
          <a:p>
            <a:pPr lvl="1"/>
            <a:r>
              <a:rPr lang="vi-VN" noProof="0" smtClean="0"/>
              <a:t>Mức hai</a:t>
            </a:r>
          </a:p>
          <a:p>
            <a:pPr lvl="2"/>
            <a:r>
              <a:rPr lang="vi-VN" noProof="0" smtClean="0"/>
              <a:t>Mức ba</a:t>
            </a:r>
          </a:p>
          <a:p>
            <a:pPr lvl="3"/>
            <a:r>
              <a:rPr lang="vi-VN" noProof="0" smtClean="0"/>
              <a:t>Mức bốn</a:t>
            </a:r>
          </a:p>
          <a:p>
            <a:pPr lvl="4"/>
            <a:r>
              <a:rPr lang="vi-VN" noProof="0" smtClean="0"/>
              <a:t>Mức năm</a:t>
            </a:r>
            <a:endParaRPr lang="en-US" noProof="0" smtClean="0"/>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US"/>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02F4095C-3D3A-4C1E-ADD9-BF78B4AD994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16386"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6387" name="Chỗ dành sẵn cho Số hiệu Bản chiế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61DD46-B888-4FDD-8FAC-67C8C40BE027}" type="slidenum">
              <a:rPr lang="en-US" smtClean="0">
                <a:latin typeface="Arial" charset="0"/>
              </a:rPr>
              <a:pPr>
                <a:defRPr/>
              </a:pPr>
              <a:t>2</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pic>
        <p:nvPicPr>
          <p:cNvPr id="4" name="Picture 2" descr="演示模板底稿"/>
          <p:cNvPicPr>
            <a:picLocks noChangeAspect="1" noChangeArrowheads="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2051" name="Rectangle 3"/>
          <p:cNvSpPr>
            <a:spLocks noGrp="1" noChangeArrowheads="1"/>
          </p:cNvSpPr>
          <p:nvPr>
            <p:ph type="ctrTitle"/>
          </p:nvPr>
        </p:nvSpPr>
        <p:spPr>
          <a:xfrm>
            <a:off x="3671888" y="1485900"/>
            <a:ext cx="5470525" cy="1225550"/>
          </a:xfrm>
        </p:spPr>
        <p:txBody>
          <a:bodyPr/>
          <a:lstStyle>
            <a:lvl1pPr algn="r">
              <a:defRPr sz="3200">
                <a:solidFill>
                  <a:schemeClr val="bg1"/>
                </a:solidFill>
              </a:defRPr>
            </a:lvl1pPr>
          </a:lstStyle>
          <a:p>
            <a:pPr lvl="0"/>
            <a:r>
              <a:rPr lang="zh-CN" noProof="0" smtClean="0"/>
              <a:t>单击此处编辑母版标题样式</a:t>
            </a:r>
          </a:p>
        </p:txBody>
      </p:sp>
      <p:sp>
        <p:nvSpPr>
          <p:cNvPr id="2052" name="Rectangle 4"/>
          <p:cNvSpPr>
            <a:spLocks noGrp="1" noChangeArrowheads="1"/>
          </p:cNvSpPr>
          <p:nvPr>
            <p:ph type="subTitle" idx="1"/>
          </p:nvPr>
        </p:nvSpPr>
        <p:spPr>
          <a:xfrm>
            <a:off x="3671888" y="2711450"/>
            <a:ext cx="5470525" cy="546100"/>
          </a:xfrm>
        </p:spPr>
        <p:txBody>
          <a:bodyPr/>
          <a:lstStyle>
            <a:lvl1pPr marL="0" indent="0" algn="r">
              <a:buFontTx/>
              <a:buNone/>
              <a:defRPr sz="1800" b="1">
                <a:solidFill>
                  <a:schemeClr val="bg1"/>
                </a:solidFill>
              </a:defRPr>
            </a:lvl1pPr>
          </a:lstStyle>
          <a:p>
            <a:pPr lvl="0"/>
            <a:r>
              <a:rPr lang="zh-CN" noProof="0" smtClean="0"/>
              <a:t>单击此处编辑母版副标题样式</a:t>
            </a:r>
          </a:p>
        </p:txBody>
      </p:sp>
      <p:sp>
        <p:nvSpPr>
          <p:cNvPr id="5" name="Rectangle 5"/>
          <p:cNvSpPr>
            <a:spLocks noGrp="1" noChangeArrowheads="1"/>
          </p:cNvSpPr>
          <p:nvPr>
            <p:ph type="dt" sz="half" idx="10"/>
          </p:nvPr>
        </p:nvSpPr>
        <p:spPr/>
        <p:txBody>
          <a:bodyPr/>
          <a:lstStyle>
            <a:lvl1pPr>
              <a:defRPr sz="1400">
                <a:latin typeface="+mn-lt"/>
                <a:ea typeface="宋体" pitchFamily="2" charset="-122"/>
              </a:defRPr>
            </a:lvl1pPr>
          </a:lstStyle>
          <a:p>
            <a:pPr>
              <a:defRPr/>
            </a:pPr>
            <a:endParaRPr lang="zh-CN" altLang="en-US"/>
          </a:p>
        </p:txBody>
      </p:sp>
      <p:sp>
        <p:nvSpPr>
          <p:cNvPr id="6" name="Rectangle 6"/>
          <p:cNvSpPr>
            <a:spLocks noGrp="1" noChangeArrowheads="1"/>
          </p:cNvSpPr>
          <p:nvPr>
            <p:ph type="ftr" sz="quarter" idx="11"/>
          </p:nvPr>
        </p:nvSpPr>
        <p:spPr/>
        <p:txBody>
          <a:bodyPr/>
          <a:lstStyle>
            <a:lvl1pPr>
              <a:defRPr sz="1400">
                <a:latin typeface="+mn-lt"/>
                <a:ea typeface="宋体" pitchFamily="2" charset="-122"/>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sz="1400">
                <a:latin typeface="+mn-lt"/>
                <a:ea typeface="宋体" pitchFamily="2" charset="-122"/>
              </a:defRPr>
            </a:lvl1pPr>
          </a:lstStyle>
          <a:p>
            <a:pPr>
              <a:defRPr/>
            </a:pPr>
            <a:fld id="{1DF7A3D0-6972-4723-B511-14CE7773EC9D}"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D6A09B43-08CA-45A3-9BB8-F033CC65AB6E}"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BA65C29E-2AD0-491C-9AA9-9393D3A61D36}"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97284D14-F76A-45BE-96FC-890D56327EA2}"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E3C8F24C-590D-4923-8E17-713614614E86}"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6F87279F-BB02-418E-BBCB-535CC7538565}"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B4696E76-4E1F-40EA-8BAE-8B13EFB7F8B3}"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507194BB-8675-41B6-AF8E-E6465A1217F2}"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A48A6796-F7DB-40C5-8AB5-52262C15DA54}"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265B1131-267A-4396-8F85-82D3D4400C7A}"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0C7BD6A9-4597-4196-B919-A34607AE4CBA}"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演示模板底稿2"/>
          <p:cNvPicPr>
            <a:picLocks noChangeAspect="1" noChangeArrowheads="1"/>
          </p:cNvPicPr>
          <p:nvPr/>
        </p:nvPicPr>
        <p:blipFill>
          <a:blip r:embed="rId13"/>
          <a:srcRect/>
          <a:stretch>
            <a:fillRect/>
          </a:stretch>
        </p:blipFill>
        <p:spPr bwMode="auto">
          <a:xfrm>
            <a:off x="1588" y="0"/>
            <a:ext cx="9140825"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mn-ea"/>
                <a:ea typeface="+mn-ea"/>
                <a:cs typeface="+mn-cs"/>
              </a:defRPr>
            </a:lvl1pPr>
          </a:lstStyle>
          <a:p>
            <a:pPr>
              <a:defRPr/>
            </a:pPr>
            <a:endParaRPr lang="en-US" altLang="zh-CN"/>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200">
                <a:latin typeface="+mn-ea"/>
                <a:ea typeface="+mn-ea"/>
                <a:cs typeface="+mn-cs"/>
              </a:defRPr>
            </a:lvl1pPr>
          </a:lstStyle>
          <a:p>
            <a:pPr>
              <a:defRPr/>
            </a:pPr>
            <a:endParaRPr lang="en-US" altLang="zh-CN"/>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mn-ea"/>
                <a:ea typeface="+mn-ea"/>
                <a:cs typeface="+mn-cs"/>
              </a:defRPr>
            </a:lvl1pPr>
          </a:lstStyle>
          <a:p>
            <a:pPr>
              <a:defRPr/>
            </a:pPr>
            <a:fld id="{AD95941D-C960-46F5-B0C0-66F5D6325A5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a:solidFill>
            <a:schemeClr val="folHlink"/>
          </a:solidFill>
          <a:latin typeface="+mj-lt"/>
          <a:ea typeface="+mj-ea"/>
          <a:cs typeface="+mj-cs"/>
        </a:defRPr>
      </a:lvl1pPr>
      <a:lvl2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2pPr>
      <a:lvl3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3pPr>
      <a:lvl4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4pPr>
      <a:lvl5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5pPr>
      <a:lvl6pPr marL="457200" algn="ctr" rtl="0" fontAlgn="base">
        <a:spcBef>
          <a:spcPct val="0"/>
        </a:spcBef>
        <a:spcAft>
          <a:spcPct val="0"/>
        </a:spcAft>
        <a:defRPr sz="3600" b="1">
          <a:solidFill>
            <a:schemeClr val="folHlink"/>
          </a:solidFill>
          <a:latin typeface="Arial" pitchFamily="34" charset="0"/>
          <a:ea typeface="Microsoft YaHei" pitchFamily="34" charset="-122"/>
        </a:defRPr>
      </a:lvl6pPr>
      <a:lvl7pPr marL="914400" algn="ctr" rtl="0" fontAlgn="base">
        <a:spcBef>
          <a:spcPct val="0"/>
        </a:spcBef>
        <a:spcAft>
          <a:spcPct val="0"/>
        </a:spcAft>
        <a:defRPr sz="3600" b="1">
          <a:solidFill>
            <a:schemeClr val="folHlink"/>
          </a:solidFill>
          <a:latin typeface="Arial" pitchFamily="34" charset="0"/>
          <a:ea typeface="Microsoft YaHei" pitchFamily="34" charset="-122"/>
        </a:defRPr>
      </a:lvl7pPr>
      <a:lvl8pPr marL="1371600" algn="ctr" rtl="0" fontAlgn="base">
        <a:spcBef>
          <a:spcPct val="0"/>
        </a:spcBef>
        <a:spcAft>
          <a:spcPct val="0"/>
        </a:spcAft>
        <a:defRPr sz="3600" b="1">
          <a:solidFill>
            <a:schemeClr val="folHlink"/>
          </a:solidFill>
          <a:latin typeface="Arial" pitchFamily="34" charset="0"/>
          <a:ea typeface="Microsoft YaHei" pitchFamily="34" charset="-122"/>
        </a:defRPr>
      </a:lvl8pPr>
      <a:lvl9pPr marL="1828800" algn="ctr" rtl="0" fontAlgn="base">
        <a:spcBef>
          <a:spcPct val="0"/>
        </a:spcBef>
        <a:spcAft>
          <a:spcPct val="0"/>
        </a:spcAft>
        <a:defRPr sz="3600" b="1">
          <a:solidFill>
            <a:schemeClr val="folHlink"/>
          </a:solidFill>
          <a:latin typeface="Arial" pitchFamily="34" charset="0"/>
          <a:ea typeface="Microsoft YaHei" pitchFamily="34" charset="-122"/>
        </a:defRPr>
      </a:lvl9pPr>
    </p:titleStyle>
    <p:body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_Văn_Bản 7"/>
          <p:cNvSpPr txBox="1"/>
          <p:nvPr/>
        </p:nvSpPr>
        <p:spPr>
          <a:xfrm>
            <a:off x="0" y="1628775"/>
            <a:ext cx="9144000" cy="1739900"/>
          </a:xfrm>
          <a:prstGeom prst="rect">
            <a:avLst/>
          </a:prstGeom>
          <a:noFill/>
        </p:spPr>
        <p:txBody>
          <a:bodyPr>
            <a:spAutoFit/>
          </a:bodyPr>
          <a:lstStyle/>
          <a:p>
            <a:pPr algn="ctr">
              <a:defRPr/>
            </a:pPr>
            <a:r>
              <a:rPr lang="en-US" sz="3600" b="1" dirty="0">
                <a:solidFill>
                  <a:srgbClr val="FF0000"/>
                </a:solidFill>
                <a:effectLst>
                  <a:outerShdw blurRad="38100" dist="38100" dir="2700000" algn="tl">
                    <a:srgbClr val="C0C0C0"/>
                  </a:outerShdw>
                </a:effectLst>
                <a:latin typeface="Times New Roman" pitchFamily="18" charset="0"/>
              </a:rPr>
              <a:t>QUY TRÌNH</a:t>
            </a:r>
          </a:p>
          <a:p>
            <a:pPr algn="ctr">
              <a:defRPr/>
            </a:pPr>
            <a:r>
              <a:rPr lang="en-US" sz="3600" b="1" dirty="0">
                <a:solidFill>
                  <a:srgbClr val="FF0000"/>
                </a:solidFill>
                <a:effectLst>
                  <a:outerShdw blurRad="38100" dist="38100" dir="2700000" algn="tl">
                    <a:srgbClr val="C0C0C0"/>
                  </a:outerShdw>
                </a:effectLst>
                <a:latin typeface="Times New Roman" pitchFamily="18" charset="0"/>
              </a:rPr>
              <a:t>KIỂM TRA, GIÁM SÁT </a:t>
            </a:r>
          </a:p>
          <a:p>
            <a:pPr algn="ctr">
              <a:defRPr/>
            </a:pPr>
            <a:r>
              <a:rPr lang="en-US" sz="3600" b="1" dirty="0">
                <a:solidFill>
                  <a:srgbClr val="FF0000"/>
                </a:solidFill>
                <a:effectLst>
                  <a:outerShdw blurRad="38100" dist="38100" dir="2700000" algn="tl">
                    <a:srgbClr val="C0C0C0"/>
                  </a:outerShdw>
                </a:effectLst>
                <a:latin typeface="Times New Roman" pitchFamily="18" charset="0"/>
              </a:rPr>
              <a:t>TÀI CHÍNH CÔNG ĐOÀN</a:t>
            </a:r>
          </a:p>
        </p:txBody>
      </p:sp>
      <p:sp>
        <p:nvSpPr>
          <p:cNvPr id="14338" name="Text Box 4"/>
          <p:cNvSpPr txBox="1">
            <a:spLocks noChangeArrowheads="1"/>
          </p:cNvSpPr>
          <p:nvPr/>
        </p:nvSpPr>
        <p:spPr bwMode="auto">
          <a:xfrm>
            <a:off x="3492500" y="5445125"/>
            <a:ext cx="5132388" cy="822325"/>
          </a:xfrm>
          <a:prstGeom prst="rect">
            <a:avLst/>
          </a:prstGeom>
          <a:noFill/>
          <a:ln w="9525">
            <a:noFill/>
            <a:miter lim="800000"/>
            <a:headEnd/>
            <a:tailEnd/>
          </a:ln>
        </p:spPr>
        <p:txBody>
          <a:bodyPr wrap="none">
            <a:spAutoFit/>
          </a:bodyPr>
          <a:lstStyle/>
          <a:p>
            <a:r>
              <a:rPr lang="en-US" sz="2400" b="1">
                <a:solidFill>
                  <a:srgbClr val="0000CC"/>
                </a:solidFill>
                <a:latin typeface="Times New Roman" pitchFamily="18" charset="0"/>
              </a:rPr>
              <a:t>Người thực hiện: Ngô Thanh Bình</a:t>
            </a:r>
          </a:p>
          <a:p>
            <a:r>
              <a:rPr lang="en-US" sz="2400" b="1">
                <a:solidFill>
                  <a:srgbClr val="0000CC"/>
                </a:solidFill>
                <a:latin typeface="Times New Roman" pitchFamily="18" charset="0"/>
              </a:rPr>
              <a:t>Đơn vị: Văn phòng UBKT LĐLĐ tỉnh</a:t>
            </a:r>
          </a:p>
        </p:txBody>
      </p:sp>
      <p:pic>
        <p:nvPicPr>
          <p:cNvPr id="14339" name="Picture 2" descr="C:\Users\Hien Vp\Downloads\logo_canvas-1024x1024.png"/>
          <p:cNvPicPr>
            <a:picLocks noChangeAspect="1" noChangeArrowheads="1"/>
          </p:cNvPicPr>
          <p:nvPr/>
        </p:nvPicPr>
        <p:blipFill>
          <a:blip r:embed="rId2"/>
          <a:srcRect/>
          <a:stretch>
            <a:fillRect/>
          </a:stretch>
        </p:blipFill>
        <p:spPr bwMode="auto">
          <a:xfrm>
            <a:off x="3784600" y="0"/>
            <a:ext cx="1601788"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7291864" y="5826568"/>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24578" name="Picture 5" descr="Fresh basil copy.png"/>
          <p:cNvPicPr>
            <a:picLocks noChangeAspect="1"/>
          </p:cNvPicPr>
          <p:nvPr/>
        </p:nvPicPr>
        <p:blipFill>
          <a:blip r:embed="rId3"/>
          <a:srcRect/>
          <a:stretch>
            <a:fillRect/>
          </a:stretch>
        </p:blipFill>
        <p:spPr bwMode="auto">
          <a:xfrm>
            <a:off x="6945313" y="4484688"/>
            <a:ext cx="1984375" cy="1587500"/>
          </a:xfrm>
          <a:prstGeom prst="rect">
            <a:avLst/>
          </a:prstGeom>
          <a:noFill/>
          <a:ln w="9525">
            <a:noFill/>
            <a:miter lim="800000"/>
            <a:headEnd/>
            <a:tailEnd/>
          </a:ln>
        </p:spPr>
      </p:pic>
      <p:sp>
        <p:nvSpPr>
          <p:cNvPr id="24579" name="TextBox 8"/>
          <p:cNvSpPr txBox="1">
            <a:spLocks noChangeArrowheads="1"/>
          </p:cNvSpPr>
          <p:nvPr/>
        </p:nvSpPr>
        <p:spPr bwMode="auto">
          <a:xfrm>
            <a:off x="1339850" y="247650"/>
            <a:ext cx="7715250" cy="3508375"/>
          </a:xfrm>
          <a:prstGeom prst="rect">
            <a:avLst/>
          </a:prstGeom>
          <a:solidFill>
            <a:schemeClr val="accent1"/>
          </a:solidFill>
          <a:ln w="9525">
            <a:noFill/>
            <a:miter lim="800000"/>
            <a:headEnd/>
            <a:tailEnd/>
          </a:ln>
        </p:spPr>
        <p:txBody>
          <a:bodyPr>
            <a:spAutoFit/>
          </a:bodyPr>
          <a:lstStyle/>
          <a:p>
            <a:pPr marL="166688" indent="-166688" algn="just">
              <a:buFontTx/>
              <a:buChar char="-"/>
            </a:pPr>
            <a:r>
              <a:rPr lang="en-US" sz="2800">
                <a:solidFill>
                  <a:srgbClr val="0000CC"/>
                </a:solidFill>
                <a:latin typeface="Times New Roman" pitchFamily="18" charset="0"/>
              </a:rPr>
              <a:t>Kiểm tra, giám sát CĐCS: Dự toán được giao (mẫu B14-TLĐ), báo cáo quyết toán (mẫu B07-TLĐ), sổ thu đoàn phí (sổ S81-TLĐ), sổ thu chi tài chính (sổ S82-TLĐ), sổ quỹ tiền mặt (S11-H), tiền gửi (nếu có)</a:t>
            </a:r>
            <a:r>
              <a:rPr lang="en-US" sz="2800">
                <a:latin typeface="Times New Roman" pitchFamily="18" charset="0"/>
              </a:rPr>
              <a:t> </a:t>
            </a:r>
          </a:p>
          <a:p>
            <a:pPr marL="166688" indent="-166688" algn="just"/>
            <a:r>
              <a:rPr lang="en-US" sz="2800" b="1" i="1">
                <a:solidFill>
                  <a:srgbClr val="FF0000"/>
                </a:solidFill>
                <a:latin typeface="Times New Roman" pitchFamily="18" charset="0"/>
              </a:rPr>
              <a:t>+  Tổ chức kiểm tra hồ sơ, chứng từ, tài liệu, phân tích đánh giá hiệu quả quản lý, sử dụng tài chính công đoàn</a:t>
            </a:r>
            <a:r>
              <a:rPr lang="en-US"/>
              <a:t> </a:t>
            </a:r>
          </a:p>
        </p:txBody>
      </p:sp>
      <p:sp>
        <p:nvSpPr>
          <p:cNvPr id="12" name="Freeform 10"/>
          <p:cNvSpPr>
            <a:spLocks noEditPoints="1"/>
          </p:cNvSpPr>
          <p:nvPr/>
        </p:nvSpPr>
        <p:spPr bwMode="auto">
          <a:xfrm flipH="1">
            <a:off x="171424" y="2214554"/>
            <a:ext cx="685800" cy="1593850"/>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24581" name="Picture 2" descr="C:\Users\Hien Vp\Downloads\logo_canvas-1024x1024.png"/>
          <p:cNvPicPr>
            <a:picLocks noChangeAspect="1" noChangeArrowheads="1"/>
          </p:cNvPicPr>
          <p:nvPr/>
        </p:nvPicPr>
        <p:blipFill>
          <a:blip r:embed="rId4"/>
          <a:srcRect/>
          <a:stretch>
            <a:fillRect/>
          </a:stretch>
        </p:blipFill>
        <p:spPr bwMode="auto">
          <a:xfrm>
            <a:off x="0" y="0"/>
            <a:ext cx="133985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7291864" y="5826568"/>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25602" name="Picture 5" descr="Fresh basil copy.png"/>
          <p:cNvPicPr>
            <a:picLocks noChangeAspect="1"/>
          </p:cNvPicPr>
          <p:nvPr/>
        </p:nvPicPr>
        <p:blipFill>
          <a:blip r:embed="rId3"/>
          <a:srcRect/>
          <a:stretch>
            <a:fillRect/>
          </a:stretch>
        </p:blipFill>
        <p:spPr bwMode="auto">
          <a:xfrm>
            <a:off x="6945313" y="4484688"/>
            <a:ext cx="1984375" cy="1587500"/>
          </a:xfrm>
          <a:prstGeom prst="rect">
            <a:avLst/>
          </a:prstGeom>
          <a:noFill/>
          <a:ln w="9525">
            <a:noFill/>
            <a:miter lim="800000"/>
            <a:headEnd/>
            <a:tailEnd/>
          </a:ln>
        </p:spPr>
      </p:pic>
      <p:sp>
        <p:nvSpPr>
          <p:cNvPr id="25603" name="TextBox 8"/>
          <p:cNvSpPr txBox="1">
            <a:spLocks noChangeArrowheads="1"/>
          </p:cNvSpPr>
          <p:nvPr/>
        </p:nvSpPr>
        <p:spPr bwMode="auto">
          <a:xfrm>
            <a:off x="1339850" y="238125"/>
            <a:ext cx="7500938" cy="3935413"/>
          </a:xfrm>
          <a:prstGeom prst="rect">
            <a:avLst/>
          </a:prstGeom>
          <a:solidFill>
            <a:schemeClr val="accent1"/>
          </a:solidFill>
          <a:ln w="9525">
            <a:noFill/>
            <a:miter lim="800000"/>
            <a:headEnd/>
            <a:tailEnd/>
          </a:ln>
        </p:spPr>
        <p:txBody>
          <a:bodyPr>
            <a:spAutoFit/>
          </a:bodyPr>
          <a:lstStyle/>
          <a:p>
            <a:pPr marL="166688" indent="-166688" algn="just"/>
            <a:r>
              <a:rPr lang="en-US" sz="2800">
                <a:latin typeface="Times New Roman" pitchFamily="18" charset="0"/>
              </a:rPr>
              <a:t>- </a:t>
            </a:r>
            <a:r>
              <a:rPr lang="en-US" sz="2800">
                <a:solidFill>
                  <a:srgbClr val="0000CC"/>
                </a:solidFill>
                <a:latin typeface="Times New Roman" pitchFamily="18" charset="0"/>
              </a:rPr>
              <a:t>Kiểm tra, xác định tính hợp pháp, hợp lý, hợp lệ của chứng từ kế toán và các tài liệu có liên quan, so sánh, đối chiếu với chế độ, tiêu chuẩn, định mức theo quy định của Nhà nước và TLĐ. </a:t>
            </a:r>
          </a:p>
          <a:p>
            <a:pPr marL="166688" indent="-166688" algn="just"/>
            <a:r>
              <a:rPr lang="en-US" sz="2800">
                <a:solidFill>
                  <a:srgbClr val="0000CC"/>
                </a:solidFill>
                <a:latin typeface="Times New Roman" pitchFamily="18" charset="0"/>
              </a:rPr>
              <a:t>- Kiểm tra, giám sát đơn vị có mở hệ thống sổ sách, chứng từ theo quy định của Nhà nước và TLĐ.</a:t>
            </a:r>
          </a:p>
          <a:p>
            <a:pPr marL="166688" indent="-166688" algn="just"/>
            <a:r>
              <a:rPr lang="en-US" sz="2800">
                <a:solidFill>
                  <a:srgbClr val="0000CC"/>
                </a:solidFill>
                <a:latin typeface="Times New Roman" pitchFamily="18" charset="0"/>
              </a:rPr>
              <a:t>- Đối chiếu số liệu giữa các sổ với báo cáo tài chính.</a:t>
            </a:r>
          </a:p>
        </p:txBody>
      </p:sp>
      <p:sp>
        <p:nvSpPr>
          <p:cNvPr id="12" name="Freeform 10"/>
          <p:cNvSpPr>
            <a:spLocks noEditPoints="1"/>
          </p:cNvSpPr>
          <p:nvPr/>
        </p:nvSpPr>
        <p:spPr bwMode="auto">
          <a:xfrm flipH="1">
            <a:off x="171424" y="2214554"/>
            <a:ext cx="685800" cy="1593850"/>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25605" name="Picture 2" descr="C:\Users\Hien Vp\Downloads\logo_canvas-1024x1024.png"/>
          <p:cNvPicPr>
            <a:picLocks noChangeAspect="1" noChangeArrowheads="1"/>
          </p:cNvPicPr>
          <p:nvPr/>
        </p:nvPicPr>
        <p:blipFill>
          <a:blip r:embed="rId4"/>
          <a:srcRect/>
          <a:stretch>
            <a:fillRect/>
          </a:stretch>
        </p:blipFill>
        <p:spPr bwMode="auto">
          <a:xfrm>
            <a:off x="0" y="0"/>
            <a:ext cx="133985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p:cNvPicPr>
            <a:picLocks noChangeAspect="1" noChangeArrowheads="1"/>
          </p:cNvPicPr>
          <p:nvPr/>
        </p:nvPicPr>
        <p:blipFill>
          <a:blip r:embed="rId2" cstate="print"/>
          <a:srcRect/>
          <a:stretch>
            <a:fillRect/>
          </a:stretch>
        </p:blipFill>
        <p:spPr bwMode="auto">
          <a:xfrm>
            <a:off x="4932363" y="457200"/>
            <a:ext cx="3960812" cy="2468563"/>
          </a:xfrm>
          <a:prstGeom prst="rect">
            <a:avLst/>
          </a:prstGeom>
          <a:noFill/>
          <a:ln w="9525">
            <a:noFill/>
            <a:miter lim="800000"/>
            <a:headEnd/>
            <a:tailEnd/>
          </a:ln>
        </p:spPr>
      </p:pic>
      <p:sp>
        <p:nvSpPr>
          <p:cNvPr id="26626" name="Text Box 7"/>
          <p:cNvSpPr txBox="1">
            <a:spLocks noChangeArrowheads="1"/>
          </p:cNvSpPr>
          <p:nvPr/>
        </p:nvSpPr>
        <p:spPr bwMode="auto">
          <a:xfrm>
            <a:off x="2344738" y="0"/>
            <a:ext cx="4910137" cy="457200"/>
          </a:xfrm>
          <a:prstGeom prst="rect">
            <a:avLst/>
          </a:prstGeom>
          <a:noFill/>
          <a:ln w="9525">
            <a:noFill/>
            <a:miter lim="800000"/>
            <a:headEnd/>
            <a:tailEnd/>
          </a:ln>
        </p:spPr>
        <p:txBody>
          <a:bodyPr wrap="none">
            <a:spAutoFit/>
          </a:bodyPr>
          <a:lstStyle/>
          <a:p>
            <a:r>
              <a:rPr lang="en-US" sz="2400">
                <a:solidFill>
                  <a:srgbClr val="FB03C6"/>
                </a:solidFill>
                <a:latin typeface="Times New Roman" pitchFamily="18" charset="0"/>
              </a:rPr>
              <a:t>Một số hình ảnh về hoạt động kiểm tra</a:t>
            </a:r>
          </a:p>
        </p:txBody>
      </p:sp>
      <p:pic>
        <p:nvPicPr>
          <p:cNvPr id="26627" name="Picture 8"/>
          <p:cNvPicPr>
            <a:picLocks noChangeAspect="1" noChangeArrowheads="1"/>
          </p:cNvPicPr>
          <p:nvPr/>
        </p:nvPicPr>
        <p:blipFill>
          <a:blip r:embed="rId3" cstate="print"/>
          <a:srcRect/>
          <a:stretch>
            <a:fillRect/>
          </a:stretch>
        </p:blipFill>
        <p:spPr bwMode="auto">
          <a:xfrm>
            <a:off x="296863" y="457200"/>
            <a:ext cx="4419600" cy="2466975"/>
          </a:xfrm>
          <a:prstGeom prst="rect">
            <a:avLst/>
          </a:prstGeom>
          <a:noFill/>
          <a:ln w="9525">
            <a:noFill/>
            <a:miter lim="800000"/>
            <a:headEnd/>
            <a:tailEnd/>
          </a:ln>
        </p:spPr>
      </p:pic>
      <p:sp>
        <p:nvSpPr>
          <p:cNvPr id="26628" name="Text Box 9"/>
          <p:cNvSpPr txBox="1">
            <a:spLocks noChangeArrowheads="1"/>
          </p:cNvSpPr>
          <p:nvPr/>
        </p:nvSpPr>
        <p:spPr bwMode="auto">
          <a:xfrm>
            <a:off x="684213" y="2925763"/>
            <a:ext cx="3244850" cy="366712"/>
          </a:xfrm>
          <a:prstGeom prst="rect">
            <a:avLst/>
          </a:prstGeom>
          <a:noFill/>
          <a:ln w="9525">
            <a:noFill/>
            <a:miter lim="800000"/>
            <a:headEnd/>
            <a:tailEnd/>
          </a:ln>
        </p:spPr>
        <p:txBody>
          <a:bodyPr wrap="none">
            <a:spAutoFit/>
          </a:bodyPr>
          <a:lstStyle/>
          <a:p>
            <a:r>
              <a:rPr lang="en-US" i="1">
                <a:latin typeface="Times New Roman" pitchFamily="18" charset="0"/>
              </a:rPr>
              <a:t>Kiểm tra đồng cấp tại LĐLĐ tỉnh</a:t>
            </a:r>
          </a:p>
        </p:txBody>
      </p:sp>
      <p:pic>
        <p:nvPicPr>
          <p:cNvPr id="26629" name="Picture 10"/>
          <p:cNvPicPr>
            <a:picLocks noChangeAspect="1" noChangeArrowheads="1"/>
          </p:cNvPicPr>
          <p:nvPr/>
        </p:nvPicPr>
        <p:blipFill>
          <a:blip r:embed="rId4" cstate="print"/>
          <a:srcRect/>
          <a:stretch>
            <a:fillRect/>
          </a:stretch>
        </p:blipFill>
        <p:spPr bwMode="auto">
          <a:xfrm>
            <a:off x="2978150" y="3292475"/>
            <a:ext cx="4276725" cy="2224088"/>
          </a:xfrm>
          <a:prstGeom prst="rect">
            <a:avLst/>
          </a:prstGeom>
          <a:noFill/>
          <a:ln w="9525">
            <a:noFill/>
            <a:miter lim="800000"/>
            <a:headEnd/>
            <a:tailEnd/>
          </a:ln>
        </p:spPr>
      </p:pic>
      <p:sp>
        <p:nvSpPr>
          <p:cNvPr id="26630" name="Text Box 11"/>
          <p:cNvSpPr txBox="1">
            <a:spLocks noChangeArrowheads="1"/>
          </p:cNvSpPr>
          <p:nvPr/>
        </p:nvSpPr>
        <p:spPr bwMode="auto">
          <a:xfrm>
            <a:off x="5148263" y="2925763"/>
            <a:ext cx="3422650" cy="366712"/>
          </a:xfrm>
          <a:prstGeom prst="rect">
            <a:avLst/>
          </a:prstGeom>
          <a:noFill/>
          <a:ln w="9525">
            <a:noFill/>
            <a:miter lim="800000"/>
            <a:headEnd/>
            <a:tailEnd/>
          </a:ln>
        </p:spPr>
        <p:txBody>
          <a:bodyPr wrap="none">
            <a:spAutoFit/>
          </a:bodyPr>
          <a:lstStyle/>
          <a:p>
            <a:r>
              <a:rPr lang="en-US" i="1">
                <a:latin typeface="Times New Roman" pitchFamily="18" charset="0"/>
              </a:rPr>
              <a:t>Kiểm tra Điều lệ LĐLĐ Yên Khánh</a:t>
            </a:r>
          </a:p>
        </p:txBody>
      </p:sp>
      <p:sp>
        <p:nvSpPr>
          <p:cNvPr id="26631" name="Text Box 12"/>
          <p:cNvSpPr txBox="1">
            <a:spLocks noChangeArrowheads="1"/>
          </p:cNvSpPr>
          <p:nvPr/>
        </p:nvSpPr>
        <p:spPr bwMode="auto">
          <a:xfrm>
            <a:off x="3106738" y="5516563"/>
            <a:ext cx="4121150" cy="366712"/>
          </a:xfrm>
          <a:prstGeom prst="rect">
            <a:avLst/>
          </a:prstGeom>
          <a:noFill/>
          <a:ln w="9525">
            <a:noFill/>
            <a:miter lim="800000"/>
            <a:headEnd/>
            <a:tailEnd/>
          </a:ln>
        </p:spPr>
        <p:txBody>
          <a:bodyPr wrap="none">
            <a:spAutoFit/>
          </a:bodyPr>
          <a:lstStyle/>
          <a:p>
            <a:r>
              <a:rPr lang="en-US" i="1">
                <a:latin typeface="Times New Roman" pitchFamily="18" charset="0"/>
              </a:rPr>
              <a:t>Kiểm tra tài chính Cty CP gạch Gia Thanh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7291864" y="5826568"/>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27650" name="Picture 5" descr="Fresh basil copy.png"/>
          <p:cNvPicPr>
            <a:picLocks noChangeAspect="1"/>
          </p:cNvPicPr>
          <p:nvPr/>
        </p:nvPicPr>
        <p:blipFill>
          <a:blip r:embed="rId3"/>
          <a:srcRect/>
          <a:stretch>
            <a:fillRect/>
          </a:stretch>
        </p:blipFill>
        <p:spPr bwMode="auto">
          <a:xfrm>
            <a:off x="6945313" y="4484688"/>
            <a:ext cx="1984375" cy="1587500"/>
          </a:xfrm>
          <a:prstGeom prst="rect">
            <a:avLst/>
          </a:prstGeom>
          <a:noFill/>
          <a:ln w="9525">
            <a:noFill/>
            <a:miter lim="800000"/>
            <a:headEnd/>
            <a:tailEnd/>
          </a:ln>
        </p:spPr>
      </p:pic>
      <p:sp>
        <p:nvSpPr>
          <p:cNvPr id="12" name="Freeform 10"/>
          <p:cNvSpPr>
            <a:spLocks noEditPoints="1"/>
          </p:cNvSpPr>
          <p:nvPr/>
        </p:nvSpPr>
        <p:spPr bwMode="auto">
          <a:xfrm flipH="1">
            <a:off x="171424" y="2214554"/>
            <a:ext cx="685800" cy="1593850"/>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27652" name="Picture 2" descr="C:\Users\Hien Vp\Downloads\logo_canvas-1024x1024.png"/>
          <p:cNvPicPr>
            <a:picLocks noChangeAspect="1" noChangeArrowheads="1"/>
          </p:cNvPicPr>
          <p:nvPr/>
        </p:nvPicPr>
        <p:blipFill>
          <a:blip r:embed="rId4"/>
          <a:srcRect/>
          <a:stretch>
            <a:fillRect/>
          </a:stretch>
        </p:blipFill>
        <p:spPr bwMode="auto">
          <a:xfrm>
            <a:off x="0" y="0"/>
            <a:ext cx="1339850" cy="1362075"/>
          </a:xfrm>
          <a:prstGeom prst="rect">
            <a:avLst/>
          </a:prstGeom>
          <a:noFill/>
          <a:ln w="9525">
            <a:noFill/>
            <a:miter lim="800000"/>
            <a:headEnd/>
            <a:tailEnd/>
          </a:ln>
        </p:spPr>
      </p:pic>
      <p:sp>
        <p:nvSpPr>
          <p:cNvPr id="27653" name="Text Box 8"/>
          <p:cNvSpPr txBox="1">
            <a:spLocks noChangeArrowheads="1"/>
          </p:cNvSpPr>
          <p:nvPr/>
        </p:nvSpPr>
        <p:spPr bwMode="auto">
          <a:xfrm>
            <a:off x="1339850" y="207963"/>
            <a:ext cx="7402513" cy="4362450"/>
          </a:xfrm>
          <a:prstGeom prst="rect">
            <a:avLst/>
          </a:prstGeom>
          <a:solidFill>
            <a:schemeClr val="accent1"/>
          </a:solidFill>
          <a:ln w="9525">
            <a:noFill/>
            <a:miter lim="800000"/>
            <a:headEnd/>
            <a:tailEnd/>
          </a:ln>
        </p:spPr>
        <p:txBody>
          <a:bodyPr>
            <a:spAutoFit/>
          </a:bodyPr>
          <a:lstStyle/>
          <a:p>
            <a:r>
              <a:rPr lang="en-US" sz="2800">
                <a:solidFill>
                  <a:srgbClr val="0000CC"/>
                </a:solidFill>
                <a:latin typeface="Times New Roman" pitchFamily="18" charset="0"/>
              </a:rPr>
              <a:t>- Phân tích các báo cáo, tài liệu thu thập được để đánh giá công tác quản lý, sử dụng tài chính công đoàn;</a:t>
            </a:r>
            <a:endParaRPr lang="en-US" sz="2800" b="1">
              <a:solidFill>
                <a:srgbClr val="0000CC"/>
              </a:solidFill>
              <a:latin typeface="Times New Roman" pitchFamily="18" charset="0"/>
            </a:endParaRPr>
          </a:p>
          <a:p>
            <a:r>
              <a:rPr lang="en-US" sz="2800" b="1">
                <a:solidFill>
                  <a:srgbClr val="FF0000"/>
                </a:solidFill>
                <a:latin typeface="Times New Roman" pitchFamily="18" charset="0"/>
              </a:rPr>
              <a:t>Bước 3. Bước kết thúc</a:t>
            </a:r>
          </a:p>
          <a:p>
            <a:pPr>
              <a:buFontTx/>
              <a:buChar char="-"/>
            </a:pPr>
            <a:r>
              <a:rPr lang="en-US" sz="2800">
                <a:solidFill>
                  <a:srgbClr val="0000CC"/>
                </a:solidFill>
                <a:latin typeface="Times New Roman" pitchFamily="18" charset="0"/>
              </a:rPr>
              <a:t> Hội ý Đoàn kiểm tra, giám sát để đánh giá hoạt động của đơn vị được kiểm tra, giám sát, ...</a:t>
            </a:r>
          </a:p>
          <a:p>
            <a:pPr algn="just"/>
            <a:r>
              <a:rPr lang="en-US" sz="2800" i="1">
                <a:solidFill>
                  <a:srgbClr val="0000CC"/>
                </a:solidFill>
                <a:latin typeface="Times New Roman" pitchFamily="18" charset="0"/>
              </a:rPr>
              <a:t>- </a:t>
            </a:r>
            <a:r>
              <a:rPr lang="en-US" sz="2800">
                <a:solidFill>
                  <a:srgbClr val="0000CC"/>
                </a:solidFill>
                <a:latin typeface="Times New Roman" pitchFamily="18" charset="0"/>
              </a:rPr>
              <a:t>Họp Đoàn kiểm tra, giám sát với đơn vị được kiểm tra, yêu cầu đơn vị được kiểm tra giải trình hồ sơ, tài liệu chưa rõ, chưa đủ cơ sở để đánh giá, kết luận, các kiến nghị, vướng mắc của đoàn...</a:t>
            </a:r>
            <a:endParaRPr lang="en-US" sz="2800" b="1">
              <a:solidFill>
                <a:srgbClr val="0000CC"/>
              </a:solidFill>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7291864" y="5826568"/>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28674" name="Picture 5" descr="Fresh basil copy.png"/>
          <p:cNvPicPr>
            <a:picLocks noChangeAspect="1"/>
          </p:cNvPicPr>
          <p:nvPr/>
        </p:nvPicPr>
        <p:blipFill>
          <a:blip r:embed="rId3"/>
          <a:srcRect/>
          <a:stretch>
            <a:fillRect/>
          </a:stretch>
        </p:blipFill>
        <p:spPr bwMode="auto">
          <a:xfrm>
            <a:off x="6945313" y="4484688"/>
            <a:ext cx="1984375" cy="1587500"/>
          </a:xfrm>
          <a:prstGeom prst="rect">
            <a:avLst/>
          </a:prstGeom>
          <a:noFill/>
          <a:ln w="9525">
            <a:noFill/>
            <a:miter lim="800000"/>
            <a:headEnd/>
            <a:tailEnd/>
          </a:ln>
        </p:spPr>
      </p:pic>
      <p:sp>
        <p:nvSpPr>
          <p:cNvPr id="28675" name="TextBox 8"/>
          <p:cNvSpPr txBox="1">
            <a:spLocks noChangeArrowheads="1"/>
          </p:cNvSpPr>
          <p:nvPr/>
        </p:nvSpPr>
        <p:spPr bwMode="auto">
          <a:xfrm>
            <a:off x="1339850" y="333375"/>
            <a:ext cx="7589838" cy="4362450"/>
          </a:xfrm>
          <a:prstGeom prst="rect">
            <a:avLst/>
          </a:prstGeom>
          <a:solidFill>
            <a:schemeClr val="accent1"/>
          </a:solidFill>
          <a:ln w="9525">
            <a:noFill/>
            <a:miter lim="800000"/>
            <a:headEnd/>
            <a:tailEnd/>
          </a:ln>
        </p:spPr>
        <p:txBody>
          <a:bodyPr>
            <a:spAutoFit/>
          </a:bodyPr>
          <a:lstStyle/>
          <a:p>
            <a:pPr marL="166688" indent="-166688" algn="just"/>
            <a:r>
              <a:rPr lang="en-US" sz="2800">
                <a:solidFill>
                  <a:srgbClr val="0000CC"/>
                </a:solidFill>
                <a:latin typeface="Times New Roman" pitchFamily="18" charset="0"/>
              </a:rPr>
              <a:t>- Sau khi làm rõ nguyên nhân đúng, sai, hoàn thiện hồ sơ chứng cứ, thu thập bổ sung tài liệu; đoàn KT, giám sát lập biên bản và ký kết với đơn vị được KT biên bản làm việc là căn cứ ra kết luận KT sau này.</a:t>
            </a:r>
          </a:p>
          <a:p>
            <a:pPr marL="166688" indent="-166688" algn="just">
              <a:buFontTx/>
              <a:buChar char="-"/>
            </a:pPr>
            <a:r>
              <a:rPr lang="en-US" sz="2800">
                <a:solidFill>
                  <a:srgbClr val="0000CC"/>
                </a:solidFill>
                <a:latin typeface="Times New Roman" pitchFamily="18" charset="0"/>
              </a:rPr>
              <a:t>Hoàn thiện kết luận kiểm tra và chính thức ban hành;</a:t>
            </a:r>
          </a:p>
          <a:p>
            <a:pPr marL="166688" indent="-166688" algn="just">
              <a:buFontTx/>
              <a:buChar char="-"/>
            </a:pPr>
            <a:r>
              <a:rPr lang="en-US" sz="2800">
                <a:latin typeface="Times New Roman" pitchFamily="18" charset="0"/>
              </a:rPr>
              <a:t> </a:t>
            </a:r>
            <a:r>
              <a:rPr lang="en-US" sz="2800">
                <a:solidFill>
                  <a:srgbClr val="0000CC"/>
                </a:solidFill>
                <a:latin typeface="Times New Roman" pitchFamily="18" charset="0"/>
              </a:rPr>
              <a:t>Kết luận kiểm tra chính thức được gửi đến thường trực công đoàn và UBKT công đoàn cùng cấp (để báo cáo); đơn vị được kiểm tra (để thực hiện).</a:t>
            </a:r>
          </a:p>
        </p:txBody>
      </p:sp>
      <p:pic>
        <p:nvPicPr>
          <p:cNvPr id="28676" name="Picture 2" descr="C:\Users\Hien Vp\Downloads\logo_canvas-1024x1024.png"/>
          <p:cNvPicPr>
            <a:picLocks noChangeAspect="1" noChangeArrowheads="1"/>
          </p:cNvPicPr>
          <p:nvPr/>
        </p:nvPicPr>
        <p:blipFill>
          <a:blip r:embed="rId4"/>
          <a:srcRect/>
          <a:stretch>
            <a:fillRect/>
          </a:stretch>
        </p:blipFill>
        <p:spPr bwMode="auto">
          <a:xfrm>
            <a:off x="0" y="0"/>
            <a:ext cx="133985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7291864" y="5826568"/>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29698" name="Picture 5" descr="Fresh basil copy.png"/>
          <p:cNvPicPr>
            <a:picLocks noChangeAspect="1"/>
          </p:cNvPicPr>
          <p:nvPr/>
        </p:nvPicPr>
        <p:blipFill>
          <a:blip r:embed="rId3"/>
          <a:srcRect/>
          <a:stretch>
            <a:fillRect/>
          </a:stretch>
        </p:blipFill>
        <p:spPr bwMode="auto">
          <a:xfrm>
            <a:off x="6945313" y="4484688"/>
            <a:ext cx="1984375" cy="1587500"/>
          </a:xfrm>
          <a:prstGeom prst="rect">
            <a:avLst/>
          </a:prstGeom>
          <a:noFill/>
          <a:ln w="9525">
            <a:noFill/>
            <a:miter lim="800000"/>
            <a:headEnd/>
            <a:tailEnd/>
          </a:ln>
        </p:spPr>
      </p:pic>
      <p:sp>
        <p:nvSpPr>
          <p:cNvPr id="29699" name="TextBox 8"/>
          <p:cNvSpPr txBox="1">
            <a:spLocks noChangeArrowheads="1"/>
          </p:cNvSpPr>
          <p:nvPr/>
        </p:nvSpPr>
        <p:spPr bwMode="auto">
          <a:xfrm>
            <a:off x="1339850" y="879475"/>
            <a:ext cx="7375525" cy="2654300"/>
          </a:xfrm>
          <a:prstGeom prst="rect">
            <a:avLst/>
          </a:prstGeom>
          <a:solidFill>
            <a:schemeClr val="accent1"/>
          </a:solidFill>
          <a:ln w="9525">
            <a:noFill/>
            <a:miter lim="800000"/>
            <a:headEnd/>
            <a:tailEnd/>
          </a:ln>
        </p:spPr>
        <p:txBody>
          <a:bodyPr>
            <a:spAutoFit/>
          </a:bodyPr>
          <a:lstStyle/>
          <a:p>
            <a:pPr marL="166688" indent="-166688" algn="just"/>
            <a:r>
              <a:rPr lang="en-US" sz="2800">
                <a:solidFill>
                  <a:srgbClr val="0000CC"/>
                </a:solidFill>
                <a:latin typeface="Times New Roman" pitchFamily="18" charset="0"/>
              </a:rPr>
              <a:t>- Xem xét hoặc phối hợp với cấp có thẩm quyền xem xét, giải quyết những nội dung mà đơn vị được kiểm tra chưa nhất trí (nếu có).</a:t>
            </a:r>
          </a:p>
          <a:p>
            <a:pPr marL="166688" indent="-166688" algn="just"/>
            <a:r>
              <a:rPr lang="en-US" sz="2800">
                <a:solidFill>
                  <a:srgbClr val="0000CC"/>
                </a:solidFill>
                <a:latin typeface="Times New Roman" pitchFamily="18" charset="0"/>
              </a:rPr>
              <a:t>- Kết thúc cuộc kiểm tra đoàn kiểm tra có trách nhiệm lưu trữ hồ sơ về cuộc kiểm tra theo quy định.</a:t>
            </a:r>
          </a:p>
        </p:txBody>
      </p:sp>
      <p:sp>
        <p:nvSpPr>
          <p:cNvPr id="12" name="Freeform 10"/>
          <p:cNvSpPr>
            <a:spLocks noEditPoints="1"/>
          </p:cNvSpPr>
          <p:nvPr/>
        </p:nvSpPr>
        <p:spPr bwMode="auto">
          <a:xfrm flipH="1">
            <a:off x="171424" y="2214554"/>
            <a:ext cx="685800" cy="1593850"/>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29701" name="Picture 2" descr="C:\Users\Hien Vp\Downloads\logo_canvas-1024x1024.png"/>
          <p:cNvPicPr>
            <a:picLocks noChangeAspect="1" noChangeArrowheads="1"/>
          </p:cNvPicPr>
          <p:nvPr/>
        </p:nvPicPr>
        <p:blipFill>
          <a:blip r:embed="rId4"/>
          <a:srcRect/>
          <a:stretch>
            <a:fillRect/>
          </a:stretch>
        </p:blipFill>
        <p:spPr bwMode="auto">
          <a:xfrm>
            <a:off x="0" y="0"/>
            <a:ext cx="133985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7291864" y="5826568"/>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30722" name="Picture 5" descr="Fresh basil copy.png"/>
          <p:cNvPicPr>
            <a:picLocks noChangeAspect="1"/>
          </p:cNvPicPr>
          <p:nvPr/>
        </p:nvPicPr>
        <p:blipFill>
          <a:blip r:embed="rId3"/>
          <a:srcRect/>
          <a:stretch>
            <a:fillRect/>
          </a:stretch>
        </p:blipFill>
        <p:spPr bwMode="auto">
          <a:xfrm>
            <a:off x="6945313" y="4484688"/>
            <a:ext cx="1984375" cy="1587500"/>
          </a:xfrm>
          <a:prstGeom prst="rect">
            <a:avLst/>
          </a:prstGeom>
          <a:noFill/>
          <a:ln w="9525">
            <a:noFill/>
            <a:miter lim="800000"/>
            <a:headEnd/>
            <a:tailEnd/>
          </a:ln>
        </p:spPr>
      </p:pic>
      <p:sp>
        <p:nvSpPr>
          <p:cNvPr id="30723" name="TextBox 8"/>
          <p:cNvSpPr txBox="1">
            <a:spLocks noChangeArrowheads="1"/>
          </p:cNvSpPr>
          <p:nvPr/>
        </p:nvSpPr>
        <p:spPr bwMode="auto">
          <a:xfrm>
            <a:off x="1339850" y="809625"/>
            <a:ext cx="7589838" cy="3508375"/>
          </a:xfrm>
          <a:prstGeom prst="rect">
            <a:avLst/>
          </a:prstGeom>
          <a:solidFill>
            <a:schemeClr val="accent1"/>
          </a:solidFill>
          <a:ln w="9525">
            <a:noFill/>
            <a:miter lim="800000"/>
            <a:headEnd/>
            <a:tailEnd/>
          </a:ln>
        </p:spPr>
        <p:txBody>
          <a:bodyPr>
            <a:spAutoFit/>
          </a:bodyPr>
          <a:lstStyle/>
          <a:p>
            <a:pPr marL="166688" indent="-166688" algn="just"/>
            <a:r>
              <a:rPr lang="en-US" sz="2800">
                <a:solidFill>
                  <a:srgbClr val="0000CC"/>
                </a:solidFill>
                <a:latin typeface="Times New Roman" pitchFamily="18" charset="0"/>
              </a:rPr>
              <a:t>- Họp đoàn kiểm tra để tổng kết rút kinh nghiệm và tự giải thể khi hoàn thành nhiệm vụ theo quyết định kiểm tra.</a:t>
            </a:r>
          </a:p>
          <a:p>
            <a:pPr marL="166688" indent="-166688" algn="just"/>
            <a:r>
              <a:rPr lang="en-US" sz="2800">
                <a:solidFill>
                  <a:srgbClr val="0000CC"/>
                </a:solidFill>
                <a:latin typeface="Times New Roman" pitchFamily="18" charset="0"/>
              </a:rPr>
              <a:t>- UBKT nơi tổ chức cuộc kiểm tra giúp Ban Chấp hành, Ban Thường vụ theo dõi, đôn đốc bên được kiểm tra thực hiện nghiêm chỉnh kết luận và kiến nghị của cuộc kiểm tra; tiến hành phúc tra việc thực hiện kết luận đã kiểm tra (nếu cần).</a:t>
            </a:r>
          </a:p>
        </p:txBody>
      </p:sp>
      <p:sp>
        <p:nvSpPr>
          <p:cNvPr id="12" name="Freeform 10"/>
          <p:cNvSpPr>
            <a:spLocks noEditPoints="1"/>
          </p:cNvSpPr>
          <p:nvPr/>
        </p:nvSpPr>
        <p:spPr bwMode="auto">
          <a:xfrm flipH="1">
            <a:off x="171424" y="2214554"/>
            <a:ext cx="685800" cy="1593850"/>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30725" name="Picture 2" descr="C:\Users\Hien Vp\Downloads\logo_canvas-1024x1024.png"/>
          <p:cNvPicPr>
            <a:picLocks noChangeAspect="1" noChangeArrowheads="1"/>
          </p:cNvPicPr>
          <p:nvPr/>
        </p:nvPicPr>
        <p:blipFill>
          <a:blip r:embed="rId4"/>
          <a:srcRect/>
          <a:stretch>
            <a:fillRect/>
          </a:stretch>
        </p:blipFill>
        <p:spPr bwMode="auto">
          <a:xfrm>
            <a:off x="0" y="0"/>
            <a:ext cx="133985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7291864" y="5826568"/>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31746" name="Picture 5" descr="Fresh basil copy.png"/>
          <p:cNvPicPr>
            <a:picLocks noChangeAspect="1"/>
          </p:cNvPicPr>
          <p:nvPr/>
        </p:nvPicPr>
        <p:blipFill>
          <a:blip r:embed="rId3"/>
          <a:srcRect/>
          <a:stretch>
            <a:fillRect/>
          </a:stretch>
        </p:blipFill>
        <p:spPr bwMode="auto">
          <a:xfrm>
            <a:off x="6945313" y="4484688"/>
            <a:ext cx="1984375" cy="1587500"/>
          </a:xfrm>
          <a:prstGeom prst="rect">
            <a:avLst/>
          </a:prstGeom>
          <a:noFill/>
          <a:ln w="9525">
            <a:noFill/>
            <a:miter lim="800000"/>
            <a:headEnd/>
            <a:tailEnd/>
          </a:ln>
        </p:spPr>
      </p:pic>
      <p:sp>
        <p:nvSpPr>
          <p:cNvPr id="31747" name="TextBox 8"/>
          <p:cNvSpPr txBox="1">
            <a:spLocks noChangeArrowheads="1"/>
          </p:cNvSpPr>
          <p:nvPr/>
        </p:nvSpPr>
        <p:spPr bwMode="auto">
          <a:xfrm>
            <a:off x="1428750" y="452438"/>
            <a:ext cx="7500938" cy="3508375"/>
          </a:xfrm>
          <a:prstGeom prst="rect">
            <a:avLst/>
          </a:prstGeom>
          <a:solidFill>
            <a:schemeClr val="accent1"/>
          </a:solidFill>
          <a:ln w="9525">
            <a:noFill/>
            <a:miter lim="800000"/>
            <a:headEnd/>
            <a:tailEnd/>
          </a:ln>
        </p:spPr>
        <p:txBody>
          <a:bodyPr>
            <a:spAutoFit/>
          </a:bodyPr>
          <a:lstStyle/>
          <a:p>
            <a:pPr marL="166688" indent="-166688"/>
            <a:r>
              <a:rPr lang="en-US" sz="2800" b="1">
                <a:solidFill>
                  <a:srgbClr val="FF0000"/>
                </a:solidFill>
                <a:latin typeface="Times New Roman" pitchFamily="18" charset="0"/>
              </a:rPr>
              <a:t>2. Các kỹ năng cần thiết của ủy viên UBKT và ủy viên BCH phụ trách kiểm tra:</a:t>
            </a:r>
            <a:endParaRPr lang="en-US" sz="2800">
              <a:solidFill>
                <a:srgbClr val="FF0000"/>
              </a:solidFill>
              <a:latin typeface="Times New Roman" pitchFamily="18" charset="0"/>
            </a:endParaRPr>
          </a:p>
          <a:p>
            <a:pPr marL="166688" indent="-166688" algn="just"/>
            <a:r>
              <a:rPr lang="en-US" sz="2800">
                <a:solidFill>
                  <a:srgbClr val="0000CC"/>
                </a:solidFill>
                <a:latin typeface="Times New Roman" pitchFamily="18" charset="0"/>
              </a:rPr>
              <a:t>  Ngoài việc nắm vững và thực hiện nhuần nhuyễn kỹ năng kiểm tra, giám sát, nắm vững và vận dụng linh hoạt các quy định của pháp luật, các đồng chí ủy viên UBKT, ủy viên BCH phụ trách kiểm tra cần hội tụ các kỹ năng sau để thực hiện nhiệm vụ:</a:t>
            </a:r>
          </a:p>
        </p:txBody>
      </p:sp>
      <p:sp>
        <p:nvSpPr>
          <p:cNvPr id="12" name="Freeform 10"/>
          <p:cNvSpPr>
            <a:spLocks noEditPoints="1"/>
          </p:cNvSpPr>
          <p:nvPr/>
        </p:nvSpPr>
        <p:spPr bwMode="auto">
          <a:xfrm flipH="1">
            <a:off x="171424" y="2214554"/>
            <a:ext cx="685800" cy="1593850"/>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31749" name="Picture 2" descr="C:\Users\Hien Vp\Downloads\logo_canvas-1024x1024.png"/>
          <p:cNvPicPr>
            <a:picLocks noChangeAspect="1" noChangeArrowheads="1"/>
          </p:cNvPicPr>
          <p:nvPr/>
        </p:nvPicPr>
        <p:blipFill>
          <a:blip r:embed="rId4"/>
          <a:srcRect/>
          <a:stretch>
            <a:fillRect/>
          </a:stretch>
        </p:blipFill>
        <p:spPr bwMode="auto">
          <a:xfrm>
            <a:off x="0" y="0"/>
            <a:ext cx="133985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7291864" y="5826568"/>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32770" name="Picture 5" descr="Fresh basil copy.png"/>
          <p:cNvPicPr>
            <a:picLocks noChangeAspect="1"/>
          </p:cNvPicPr>
          <p:nvPr/>
        </p:nvPicPr>
        <p:blipFill>
          <a:blip r:embed="rId3"/>
          <a:srcRect/>
          <a:stretch>
            <a:fillRect/>
          </a:stretch>
        </p:blipFill>
        <p:spPr bwMode="auto">
          <a:xfrm>
            <a:off x="6945313" y="4484688"/>
            <a:ext cx="1984375" cy="1587500"/>
          </a:xfrm>
          <a:prstGeom prst="rect">
            <a:avLst/>
          </a:prstGeom>
          <a:noFill/>
          <a:ln w="9525">
            <a:noFill/>
            <a:miter lim="800000"/>
            <a:headEnd/>
            <a:tailEnd/>
          </a:ln>
        </p:spPr>
      </p:pic>
      <p:sp>
        <p:nvSpPr>
          <p:cNvPr id="32771" name="TextBox 8"/>
          <p:cNvSpPr txBox="1">
            <a:spLocks noChangeArrowheads="1"/>
          </p:cNvSpPr>
          <p:nvPr/>
        </p:nvSpPr>
        <p:spPr bwMode="auto">
          <a:xfrm>
            <a:off x="1339850" y="692150"/>
            <a:ext cx="7500938" cy="3935413"/>
          </a:xfrm>
          <a:prstGeom prst="rect">
            <a:avLst/>
          </a:prstGeom>
          <a:solidFill>
            <a:schemeClr val="accent1"/>
          </a:solidFill>
          <a:ln w="9525">
            <a:noFill/>
            <a:miter lim="800000"/>
            <a:headEnd/>
            <a:tailEnd/>
          </a:ln>
        </p:spPr>
        <p:txBody>
          <a:bodyPr>
            <a:spAutoFit/>
          </a:bodyPr>
          <a:lstStyle/>
          <a:p>
            <a:pPr marL="166688" indent="-166688" algn="just"/>
            <a:r>
              <a:rPr lang="en-US" sz="2800">
                <a:solidFill>
                  <a:srgbClr val="0000CC"/>
                </a:solidFill>
                <a:latin typeface="Times New Roman" pitchFamily="18" charset="0"/>
              </a:rPr>
              <a:t>- Kỹ năng phân tích, tổng hợp: Đây là một trong những kỹ năng cơ bản của cán bộ công đoàn. Phân tích cơ chế quản lý, sử dụng tài chính, số lượng cán bộ, đoàn viên, CNLĐ; những thuận lợi, khó khăn; từ đó đề ra các kiến nghị, giải pháp thực hiện phù hợp với điều kiện của đơn vị …</a:t>
            </a:r>
          </a:p>
          <a:p>
            <a:pPr marL="166688" indent="-166688" algn="just"/>
            <a:r>
              <a:rPr lang="en-US" sz="2800">
                <a:solidFill>
                  <a:srgbClr val="0000CC"/>
                </a:solidFill>
                <a:latin typeface="Times New Roman" pitchFamily="18" charset="0"/>
              </a:rPr>
              <a:t>- Kỹ năng tuyên truyền: tuyên truyền, hướng dẫn cho người SDLĐ, CĐCS, đoàn viên và NLĐ thực hiện đúng các quy định của PL.</a:t>
            </a:r>
          </a:p>
        </p:txBody>
      </p:sp>
      <p:sp>
        <p:nvSpPr>
          <p:cNvPr id="12" name="Freeform 10"/>
          <p:cNvSpPr>
            <a:spLocks noEditPoints="1"/>
          </p:cNvSpPr>
          <p:nvPr/>
        </p:nvSpPr>
        <p:spPr bwMode="auto">
          <a:xfrm flipH="1">
            <a:off x="171424" y="2214554"/>
            <a:ext cx="685800" cy="1593850"/>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32773" name="Picture 2" descr="C:\Users\Hien Vp\Downloads\logo_canvas-1024x1024.png"/>
          <p:cNvPicPr>
            <a:picLocks noChangeAspect="1" noChangeArrowheads="1"/>
          </p:cNvPicPr>
          <p:nvPr/>
        </p:nvPicPr>
        <p:blipFill>
          <a:blip r:embed="rId4"/>
          <a:srcRect/>
          <a:stretch>
            <a:fillRect/>
          </a:stretch>
        </p:blipFill>
        <p:spPr bwMode="auto">
          <a:xfrm>
            <a:off x="0" y="0"/>
            <a:ext cx="133985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7291864" y="5826568"/>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33794" name="Picture 5" descr="Fresh basil copy.png"/>
          <p:cNvPicPr>
            <a:picLocks noChangeAspect="1"/>
          </p:cNvPicPr>
          <p:nvPr/>
        </p:nvPicPr>
        <p:blipFill>
          <a:blip r:embed="rId3"/>
          <a:srcRect/>
          <a:stretch>
            <a:fillRect/>
          </a:stretch>
        </p:blipFill>
        <p:spPr bwMode="auto">
          <a:xfrm>
            <a:off x="6945313" y="4484688"/>
            <a:ext cx="1984375" cy="1587500"/>
          </a:xfrm>
          <a:prstGeom prst="rect">
            <a:avLst/>
          </a:prstGeom>
          <a:noFill/>
          <a:ln w="9525">
            <a:noFill/>
            <a:miter lim="800000"/>
            <a:headEnd/>
            <a:tailEnd/>
          </a:ln>
        </p:spPr>
      </p:pic>
      <p:sp>
        <p:nvSpPr>
          <p:cNvPr id="33795" name="TextBox 8"/>
          <p:cNvSpPr txBox="1">
            <a:spLocks noChangeArrowheads="1"/>
          </p:cNvSpPr>
          <p:nvPr/>
        </p:nvSpPr>
        <p:spPr bwMode="auto">
          <a:xfrm>
            <a:off x="1527175" y="260350"/>
            <a:ext cx="7043738" cy="4789488"/>
          </a:xfrm>
          <a:prstGeom prst="rect">
            <a:avLst/>
          </a:prstGeom>
          <a:solidFill>
            <a:schemeClr val="accent1"/>
          </a:solidFill>
          <a:ln w="9525">
            <a:noFill/>
            <a:miter lim="800000"/>
            <a:headEnd/>
            <a:tailEnd/>
          </a:ln>
        </p:spPr>
        <p:txBody>
          <a:bodyPr>
            <a:spAutoFit/>
          </a:bodyPr>
          <a:lstStyle/>
          <a:p>
            <a:pPr marL="166688" indent="-166688" algn="just"/>
            <a:r>
              <a:rPr lang="en-US" sz="2800">
                <a:solidFill>
                  <a:srgbClr val="0000CC"/>
                </a:solidFill>
                <a:latin typeface="Times New Roman" pitchFamily="18" charset="0"/>
              </a:rPr>
              <a:t>- Kỹ năng giao tiếp: khả năng trao đổi, hướng dẫn, truyền đạt các quy định của pháp luật đến người SDLĐ, CĐCS, đoàn viên và NLĐ dễ nghe, dễ nhớ, dễ hiểu, dễ thực hiện.</a:t>
            </a:r>
          </a:p>
          <a:p>
            <a:pPr marL="166688" indent="-166688" algn="just"/>
            <a:r>
              <a:rPr lang="en-US" sz="2800">
                <a:solidFill>
                  <a:srgbClr val="0000CC"/>
                </a:solidFill>
                <a:latin typeface="Times New Roman" pitchFamily="18" charset="0"/>
              </a:rPr>
              <a:t>- Kỹ năng tổ chức làm việc nhóm: Đoàn kiểm tra là nhóm độc lập nên các thành viên phải nắm vững kỹ năng này, đó là những cách thức để các thành viên của nhóm cùng thực hiện tốt nhiệm vụ và hướng đến mục tiêu chung, đồng thời bổ sung những thiếu sót, những điểm chưa hợp lý trong quá trình kiểm tra.</a:t>
            </a:r>
          </a:p>
        </p:txBody>
      </p:sp>
      <p:sp>
        <p:nvSpPr>
          <p:cNvPr id="12" name="Freeform 10"/>
          <p:cNvSpPr>
            <a:spLocks noEditPoints="1"/>
          </p:cNvSpPr>
          <p:nvPr/>
        </p:nvSpPr>
        <p:spPr bwMode="auto">
          <a:xfrm flipH="1">
            <a:off x="171424" y="2214554"/>
            <a:ext cx="685800" cy="1593850"/>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33797" name="Picture 2" descr="C:\Users\Hien Vp\Downloads\logo_canvas-1024x1024.png"/>
          <p:cNvPicPr>
            <a:picLocks noChangeAspect="1" noChangeArrowheads="1"/>
          </p:cNvPicPr>
          <p:nvPr/>
        </p:nvPicPr>
        <p:blipFill>
          <a:blip r:embed="rId4"/>
          <a:srcRect/>
          <a:stretch>
            <a:fillRect/>
          </a:stretch>
        </p:blipFill>
        <p:spPr bwMode="auto">
          <a:xfrm>
            <a:off x="0" y="0"/>
            <a:ext cx="133985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9"/>
          <p:cNvPicPr>
            <a:picLocks noChangeAspect="1" noChangeArrowheads="1" noCrop="1"/>
          </p:cNvPicPr>
          <p:nvPr/>
        </p:nvPicPr>
        <p:blipFill>
          <a:blip r:embed="rId3"/>
          <a:srcRect/>
          <a:stretch>
            <a:fillRect/>
          </a:stretch>
        </p:blipFill>
        <p:spPr bwMode="auto">
          <a:xfrm>
            <a:off x="311150" y="1465263"/>
            <a:ext cx="685800" cy="1962150"/>
          </a:xfrm>
          <a:prstGeom prst="rect">
            <a:avLst/>
          </a:prstGeom>
          <a:noFill/>
          <a:ln w="9525">
            <a:noFill/>
            <a:miter lim="800000"/>
            <a:headEnd/>
            <a:tailEnd/>
          </a:ln>
        </p:spPr>
      </p:pic>
      <p:pic>
        <p:nvPicPr>
          <p:cNvPr id="15362" name="Picture 20"/>
          <p:cNvPicPr>
            <a:picLocks noChangeAspect="1" noChangeArrowheads="1" noCrop="1"/>
          </p:cNvPicPr>
          <p:nvPr/>
        </p:nvPicPr>
        <p:blipFill>
          <a:blip r:embed="rId3"/>
          <a:srcRect/>
          <a:stretch>
            <a:fillRect/>
          </a:stretch>
        </p:blipFill>
        <p:spPr bwMode="auto">
          <a:xfrm>
            <a:off x="8502650" y="1465263"/>
            <a:ext cx="685800" cy="1962150"/>
          </a:xfrm>
          <a:prstGeom prst="rect">
            <a:avLst/>
          </a:prstGeom>
          <a:noFill/>
          <a:ln w="9525">
            <a:noFill/>
            <a:miter lim="800000"/>
            <a:headEnd/>
            <a:tailEnd/>
          </a:ln>
        </p:spPr>
      </p:pic>
      <p:sp>
        <p:nvSpPr>
          <p:cNvPr id="15363" name="Text Box 23"/>
          <p:cNvSpPr txBox="1">
            <a:spLocks noChangeArrowheads="1"/>
          </p:cNvSpPr>
          <p:nvPr/>
        </p:nvSpPr>
        <p:spPr bwMode="auto">
          <a:xfrm>
            <a:off x="1339850" y="1362075"/>
            <a:ext cx="7026275" cy="2654300"/>
          </a:xfrm>
          <a:prstGeom prst="rect">
            <a:avLst/>
          </a:prstGeom>
          <a:solidFill>
            <a:schemeClr val="accent1"/>
          </a:solidFill>
          <a:ln w="9525">
            <a:noFill/>
            <a:miter lim="800000"/>
            <a:headEnd/>
            <a:tailEnd/>
          </a:ln>
        </p:spPr>
        <p:txBody>
          <a:bodyPr>
            <a:spAutoFit/>
          </a:bodyPr>
          <a:lstStyle/>
          <a:p>
            <a:pPr algn="just"/>
            <a:r>
              <a:rPr lang="en-US" sz="2800">
                <a:solidFill>
                  <a:srgbClr val="0000CC"/>
                </a:solidFill>
                <a:latin typeface="Times New Roman" pitchFamily="18" charset="0"/>
              </a:rPr>
              <a:t>Tài chính công đoàn là điều kiện đảm bảo cho hoạt động thực hiện quyền, trách nhiệm của CĐ. Quá trình vận động của tài chính công đoàn cần có sự kiểm tra, giám sát để hạn chế sai phạm, phát huy hiệu quả, đảm bảo tiết kiệm, sử dụng đúng mục đích, đúng đối tượng.</a:t>
            </a:r>
            <a:r>
              <a:rPr lang="en-US"/>
              <a:t> </a:t>
            </a:r>
          </a:p>
        </p:txBody>
      </p:sp>
      <p:pic>
        <p:nvPicPr>
          <p:cNvPr id="15364" name="Picture 24"/>
          <p:cNvPicPr>
            <a:picLocks noChangeAspect="1" noChangeArrowheads="1"/>
          </p:cNvPicPr>
          <p:nvPr/>
        </p:nvPicPr>
        <p:blipFill>
          <a:blip r:embed="rId4"/>
          <a:srcRect/>
          <a:stretch>
            <a:fillRect/>
          </a:stretch>
        </p:blipFill>
        <p:spPr bwMode="auto">
          <a:xfrm>
            <a:off x="4427538" y="5494338"/>
            <a:ext cx="4457700" cy="400050"/>
          </a:xfrm>
          <a:prstGeom prst="rect">
            <a:avLst/>
          </a:prstGeom>
          <a:noFill/>
          <a:ln w="9525">
            <a:noFill/>
            <a:miter lim="800000"/>
            <a:headEnd/>
            <a:tailEnd/>
          </a:ln>
        </p:spPr>
      </p:pic>
      <p:pic>
        <p:nvPicPr>
          <p:cNvPr id="15365" name="Picture 2" descr="C:\Users\Hien Vp\Downloads\logo_canvas-1024x1024.png"/>
          <p:cNvPicPr>
            <a:picLocks noChangeAspect="1" noChangeArrowheads="1"/>
          </p:cNvPicPr>
          <p:nvPr/>
        </p:nvPicPr>
        <p:blipFill>
          <a:blip r:embed="rId5"/>
          <a:srcRect/>
          <a:stretch>
            <a:fillRect/>
          </a:stretch>
        </p:blipFill>
        <p:spPr bwMode="auto">
          <a:xfrm>
            <a:off x="0" y="0"/>
            <a:ext cx="133985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_Văn_Bản 7"/>
          <p:cNvSpPr txBox="1"/>
          <p:nvPr/>
        </p:nvSpPr>
        <p:spPr>
          <a:xfrm>
            <a:off x="1214438" y="1960563"/>
            <a:ext cx="7618412" cy="1754187"/>
          </a:xfrm>
          <a:prstGeom prst="rect">
            <a:avLst/>
          </a:prstGeom>
          <a:noFill/>
        </p:spPr>
        <p:txBody>
          <a:bodyPr>
            <a:spAutoFit/>
          </a:bodyPr>
          <a:lstStyle/>
          <a:p>
            <a:pPr algn="r">
              <a:defRPr/>
            </a:pPr>
            <a:r>
              <a:rPr lang="en-US" sz="5400" b="1" dirty="0">
                <a:solidFill>
                  <a:srgbClr val="FFFFFF"/>
                </a:solidFill>
                <a:effectLst>
                  <a:outerShdw blurRad="50800" dist="50800" algn="l" rotWithShape="0">
                    <a:prstClr val="black"/>
                  </a:outerShdw>
                </a:effectLst>
                <a:latin typeface="Arial" pitchFamily="34" charset="0"/>
                <a:cs typeface="+mn-cs"/>
              </a:rPr>
              <a:t>"XIN CHÂN THÀNH</a:t>
            </a:r>
          </a:p>
          <a:p>
            <a:pPr algn="r">
              <a:defRPr/>
            </a:pPr>
            <a:r>
              <a:rPr lang="en-US" sz="5400" b="1" dirty="0">
                <a:solidFill>
                  <a:srgbClr val="FFFFFF"/>
                </a:solidFill>
                <a:effectLst>
                  <a:outerShdw blurRad="50800" dist="50800" algn="l" rotWithShape="0">
                    <a:prstClr val="black"/>
                  </a:outerShdw>
                </a:effectLst>
                <a:latin typeface="Arial" pitchFamily="34" charset="0"/>
                <a:cs typeface="+mn-cs"/>
              </a:rPr>
              <a:t>CẢM ƠN!"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7291864" y="5826568"/>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17410" name="Picture 5" descr="Fresh basil copy.png"/>
          <p:cNvPicPr>
            <a:picLocks noChangeAspect="1"/>
          </p:cNvPicPr>
          <p:nvPr/>
        </p:nvPicPr>
        <p:blipFill>
          <a:blip r:embed="rId3"/>
          <a:srcRect/>
          <a:stretch>
            <a:fillRect/>
          </a:stretch>
        </p:blipFill>
        <p:spPr bwMode="auto">
          <a:xfrm>
            <a:off x="6945313" y="4484688"/>
            <a:ext cx="1984375" cy="1587500"/>
          </a:xfrm>
          <a:prstGeom prst="rect">
            <a:avLst/>
          </a:prstGeom>
          <a:noFill/>
          <a:ln w="9525">
            <a:noFill/>
            <a:miter lim="800000"/>
            <a:headEnd/>
            <a:tailEnd/>
          </a:ln>
        </p:spPr>
      </p:pic>
      <p:pic>
        <p:nvPicPr>
          <p:cNvPr id="17411" name="Picture 2" descr="C:\Users\Hien Vp\Downloads\logo_canvas-1024x1024.png"/>
          <p:cNvPicPr>
            <a:picLocks noChangeAspect="1" noChangeArrowheads="1"/>
          </p:cNvPicPr>
          <p:nvPr/>
        </p:nvPicPr>
        <p:blipFill>
          <a:blip r:embed="rId4"/>
          <a:srcRect/>
          <a:stretch>
            <a:fillRect/>
          </a:stretch>
        </p:blipFill>
        <p:spPr bwMode="auto">
          <a:xfrm>
            <a:off x="0" y="0"/>
            <a:ext cx="1339850" cy="1362075"/>
          </a:xfrm>
          <a:prstGeom prst="rect">
            <a:avLst/>
          </a:prstGeom>
          <a:noFill/>
          <a:ln w="9525">
            <a:noFill/>
            <a:miter lim="800000"/>
            <a:headEnd/>
            <a:tailEnd/>
          </a:ln>
        </p:spPr>
      </p:pic>
      <p:sp>
        <p:nvSpPr>
          <p:cNvPr id="17412" name="Text Box 10"/>
          <p:cNvSpPr txBox="1">
            <a:spLocks noChangeArrowheads="1"/>
          </p:cNvSpPr>
          <p:nvPr/>
        </p:nvSpPr>
        <p:spPr bwMode="auto">
          <a:xfrm>
            <a:off x="1547813" y="692150"/>
            <a:ext cx="6696075" cy="3508375"/>
          </a:xfrm>
          <a:prstGeom prst="rect">
            <a:avLst/>
          </a:prstGeom>
          <a:solidFill>
            <a:schemeClr val="accent1"/>
          </a:solidFill>
          <a:ln w="9525">
            <a:noFill/>
            <a:miter lim="800000"/>
            <a:headEnd/>
            <a:tailEnd/>
          </a:ln>
        </p:spPr>
        <p:txBody>
          <a:bodyPr>
            <a:spAutoFit/>
          </a:bodyPr>
          <a:lstStyle/>
          <a:p>
            <a:pPr algn="just"/>
            <a:r>
              <a:rPr lang="en-US" sz="2800">
                <a:solidFill>
                  <a:srgbClr val="0000CC"/>
                </a:solidFill>
                <a:latin typeface="Times New Roman" pitchFamily="18" charset="0"/>
              </a:rPr>
              <a:t>Từ mục tiêu nói trên, đòi hỏi các đồng chí ủy viên UBKT công đoàn các cấp ngoài việc nắm vững các quy định của pháp luật, quy trình kiểm tra, giám sát tài chính còn phải sử dụng thuần thục các kỹ năng như kỹ năng phân tích tổng hợp, kỹ năng tuyên truyền, kỹ năng giao tiếp, đối thoại…trong quá trình thực hiện nhiệm vụ</a:t>
            </a:r>
          </a:p>
        </p:txBody>
      </p:sp>
      <p:pic>
        <p:nvPicPr>
          <p:cNvPr id="17413" name="Picture 20"/>
          <p:cNvPicPr>
            <a:picLocks noChangeAspect="1" noChangeArrowheads="1" noCrop="1"/>
          </p:cNvPicPr>
          <p:nvPr/>
        </p:nvPicPr>
        <p:blipFill>
          <a:blip r:embed="rId5"/>
          <a:srcRect/>
          <a:stretch>
            <a:fillRect/>
          </a:stretch>
        </p:blipFill>
        <p:spPr bwMode="auto">
          <a:xfrm>
            <a:off x="8458200" y="1362075"/>
            <a:ext cx="685800" cy="1962150"/>
          </a:xfrm>
          <a:prstGeom prst="rect">
            <a:avLst/>
          </a:prstGeom>
          <a:noFill/>
          <a:ln w="9525">
            <a:noFill/>
            <a:miter lim="800000"/>
            <a:headEnd/>
            <a:tailEnd/>
          </a:ln>
        </p:spPr>
      </p:pic>
      <p:pic>
        <p:nvPicPr>
          <p:cNvPr id="17414" name="Picture 20"/>
          <p:cNvPicPr>
            <a:picLocks noChangeAspect="1" noChangeArrowheads="1" noCrop="1"/>
          </p:cNvPicPr>
          <p:nvPr/>
        </p:nvPicPr>
        <p:blipFill>
          <a:blip r:embed="rId5"/>
          <a:srcRect/>
          <a:stretch>
            <a:fillRect/>
          </a:stretch>
        </p:blipFill>
        <p:spPr bwMode="auto">
          <a:xfrm>
            <a:off x="654050" y="1362075"/>
            <a:ext cx="685800"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7291864" y="5826568"/>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18434" name="Picture 5" descr="Fresh basil copy.png"/>
          <p:cNvPicPr>
            <a:picLocks noChangeAspect="1"/>
          </p:cNvPicPr>
          <p:nvPr/>
        </p:nvPicPr>
        <p:blipFill>
          <a:blip r:embed="rId3"/>
          <a:srcRect/>
          <a:stretch>
            <a:fillRect/>
          </a:stretch>
        </p:blipFill>
        <p:spPr bwMode="auto">
          <a:xfrm>
            <a:off x="6945313" y="4484688"/>
            <a:ext cx="1984375" cy="1587500"/>
          </a:xfrm>
          <a:prstGeom prst="rect">
            <a:avLst/>
          </a:prstGeom>
          <a:noFill/>
          <a:ln w="9525">
            <a:noFill/>
            <a:miter lim="800000"/>
            <a:headEnd/>
            <a:tailEnd/>
          </a:ln>
        </p:spPr>
      </p:pic>
      <p:sp>
        <p:nvSpPr>
          <p:cNvPr id="18435" name="TextBox 8"/>
          <p:cNvSpPr txBox="1">
            <a:spLocks noChangeArrowheads="1"/>
          </p:cNvSpPr>
          <p:nvPr/>
        </p:nvSpPr>
        <p:spPr bwMode="auto">
          <a:xfrm>
            <a:off x="1339850" y="476250"/>
            <a:ext cx="7589838" cy="2287588"/>
          </a:xfrm>
          <a:prstGeom prst="rect">
            <a:avLst/>
          </a:prstGeom>
          <a:solidFill>
            <a:schemeClr val="accent1"/>
          </a:solidFill>
          <a:ln w="9525">
            <a:noFill/>
            <a:miter lim="800000"/>
            <a:headEnd/>
            <a:tailEnd/>
          </a:ln>
        </p:spPr>
        <p:txBody>
          <a:bodyPr>
            <a:spAutoFit/>
          </a:bodyPr>
          <a:lstStyle/>
          <a:p>
            <a:pPr marL="166688" indent="-166688" algn="ctr">
              <a:lnSpc>
                <a:spcPct val="150000"/>
              </a:lnSpc>
              <a:buFont typeface="Arial" charset="0"/>
              <a:buNone/>
            </a:pPr>
            <a:r>
              <a:rPr lang="en-US" sz="3200">
                <a:solidFill>
                  <a:srgbClr val="FF0000"/>
                </a:solidFill>
                <a:latin typeface="Times New Roman" pitchFamily="18" charset="0"/>
              </a:rPr>
              <a:t>“Quy trình kiểm tra, giám sát tài chính công đoàn, những nội dung cơ bản và các kỹ năng cần thiết của ủy viên UBKT”</a:t>
            </a:r>
          </a:p>
        </p:txBody>
      </p:sp>
      <p:sp>
        <p:nvSpPr>
          <p:cNvPr id="12" name="Freeform 10"/>
          <p:cNvSpPr>
            <a:spLocks noEditPoints="1"/>
          </p:cNvSpPr>
          <p:nvPr/>
        </p:nvSpPr>
        <p:spPr bwMode="auto">
          <a:xfrm flipH="1">
            <a:off x="169837" y="1273167"/>
            <a:ext cx="685799" cy="1593850"/>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18437" name="Picture 2" descr="C:\Users\Hien Vp\Downloads\logo_canvas-1024x1024.png"/>
          <p:cNvPicPr>
            <a:picLocks noChangeAspect="1" noChangeArrowheads="1"/>
          </p:cNvPicPr>
          <p:nvPr/>
        </p:nvPicPr>
        <p:blipFill>
          <a:blip r:embed="rId4"/>
          <a:srcRect/>
          <a:stretch>
            <a:fillRect/>
          </a:stretch>
        </p:blipFill>
        <p:spPr bwMode="auto">
          <a:xfrm>
            <a:off x="0" y="0"/>
            <a:ext cx="1339850" cy="1362075"/>
          </a:xfrm>
          <a:prstGeom prst="rect">
            <a:avLst/>
          </a:prstGeom>
          <a:noFill/>
          <a:ln w="9525">
            <a:noFill/>
            <a:miter lim="800000"/>
            <a:headEnd/>
            <a:tailEnd/>
          </a:ln>
        </p:spPr>
      </p:pic>
      <p:sp>
        <p:nvSpPr>
          <p:cNvPr id="18438" name="Text Box 8"/>
          <p:cNvSpPr txBox="1">
            <a:spLocks noChangeArrowheads="1"/>
          </p:cNvSpPr>
          <p:nvPr/>
        </p:nvSpPr>
        <p:spPr bwMode="auto">
          <a:xfrm>
            <a:off x="684213" y="3111500"/>
            <a:ext cx="8245475" cy="1373188"/>
          </a:xfrm>
          <a:prstGeom prst="rect">
            <a:avLst/>
          </a:prstGeom>
          <a:solidFill>
            <a:schemeClr val="accent1"/>
          </a:solidFill>
          <a:ln w="9525">
            <a:noFill/>
            <a:miter lim="800000"/>
            <a:headEnd/>
            <a:tailEnd/>
          </a:ln>
        </p:spPr>
        <p:txBody>
          <a:bodyPr>
            <a:spAutoFit/>
          </a:bodyPr>
          <a:lstStyle/>
          <a:p>
            <a:pPr marL="342900" indent="-342900" algn="just"/>
            <a:r>
              <a:rPr lang="en-US" sz="2800">
                <a:solidFill>
                  <a:srgbClr val="0000CC"/>
                </a:solidFill>
                <a:latin typeface="Times New Roman" pitchFamily="18" charset="0"/>
              </a:rPr>
              <a:t>1. Những nội dung cơ bản của quy trình KT, giám sát</a:t>
            </a:r>
          </a:p>
          <a:p>
            <a:pPr marL="342900" indent="-342900" algn="just"/>
            <a:r>
              <a:rPr lang="en-US" sz="2800">
                <a:solidFill>
                  <a:srgbClr val="0000CC"/>
                </a:solidFill>
                <a:latin typeface="Times New Roman" pitchFamily="18" charset="0"/>
              </a:rPr>
              <a:t>2. Các kỹ năng cần thiết của ủy viên UBKT và ủy viên BCH phụ trách kiểm tra</a:t>
            </a:r>
            <a:r>
              <a:rPr lang="en-US">
                <a:solidFill>
                  <a:srgbClr val="0000CC"/>
                </a:solid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7291864" y="5826568"/>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19458" name="Picture 5" descr="Fresh basil copy.png"/>
          <p:cNvPicPr>
            <a:picLocks noChangeAspect="1"/>
          </p:cNvPicPr>
          <p:nvPr/>
        </p:nvPicPr>
        <p:blipFill>
          <a:blip r:embed="rId3"/>
          <a:srcRect/>
          <a:stretch>
            <a:fillRect/>
          </a:stretch>
        </p:blipFill>
        <p:spPr bwMode="auto">
          <a:xfrm>
            <a:off x="6945313" y="4484688"/>
            <a:ext cx="1984375" cy="1587500"/>
          </a:xfrm>
          <a:prstGeom prst="rect">
            <a:avLst/>
          </a:prstGeom>
          <a:noFill/>
          <a:ln w="9525">
            <a:noFill/>
            <a:miter lim="800000"/>
            <a:headEnd/>
            <a:tailEnd/>
          </a:ln>
        </p:spPr>
      </p:pic>
      <p:sp>
        <p:nvSpPr>
          <p:cNvPr id="19459" name="TextBox 8"/>
          <p:cNvSpPr txBox="1">
            <a:spLocks noChangeArrowheads="1"/>
          </p:cNvSpPr>
          <p:nvPr/>
        </p:nvSpPr>
        <p:spPr bwMode="auto">
          <a:xfrm>
            <a:off x="1171575" y="1052513"/>
            <a:ext cx="7929563" cy="3508375"/>
          </a:xfrm>
          <a:prstGeom prst="rect">
            <a:avLst/>
          </a:prstGeom>
          <a:solidFill>
            <a:schemeClr val="accent1"/>
          </a:solidFill>
          <a:ln w="9525">
            <a:noFill/>
            <a:miter lim="800000"/>
            <a:headEnd/>
            <a:tailEnd/>
          </a:ln>
        </p:spPr>
        <p:txBody>
          <a:bodyPr>
            <a:spAutoFit/>
          </a:bodyPr>
          <a:lstStyle/>
          <a:p>
            <a:pPr marL="166688" indent="-166688" algn="just"/>
            <a:r>
              <a:rPr lang="en-US" sz="2400">
                <a:solidFill>
                  <a:srgbClr val="0000CC"/>
                </a:solidFill>
                <a:latin typeface="Times New Roman" pitchFamily="18" charset="0"/>
              </a:rPr>
              <a:t>  </a:t>
            </a:r>
            <a:r>
              <a:rPr lang="en-US" sz="2800" b="1">
                <a:latin typeface="Times New Roman" pitchFamily="18" charset="0"/>
              </a:rPr>
              <a:t>Yêu cầu ủy viên UBKT và ủy viên BCH phụ trách kiểm tra phải nắm vững và thực hiện nhuần nhuyễn các bước cơ bản sau (</a:t>
            </a:r>
            <a:r>
              <a:rPr lang="en-US" sz="2800" b="1" i="1">
                <a:latin typeface="Times New Roman" pitchFamily="18" charset="0"/>
              </a:rPr>
              <a:t>đây chính là kỹ năng kiểm tra, giám sát</a:t>
            </a:r>
            <a:r>
              <a:rPr lang="en-US" sz="2800" b="1">
                <a:latin typeface="Times New Roman" pitchFamily="18" charset="0"/>
              </a:rPr>
              <a:t>):</a:t>
            </a:r>
          </a:p>
          <a:p>
            <a:pPr marL="166688" indent="-166688" algn="just"/>
            <a:r>
              <a:rPr lang="en-US" sz="2800" b="1">
                <a:solidFill>
                  <a:srgbClr val="FF0000"/>
                </a:solidFill>
                <a:latin typeface="Times New Roman" pitchFamily="18" charset="0"/>
              </a:rPr>
              <a:t>Bước 1. Chuẩn bị kiểm tra, giám sát (4 ND chính</a:t>
            </a:r>
            <a:r>
              <a:rPr lang="en-US" sz="2800" b="1">
                <a:latin typeface="Times New Roman" pitchFamily="18" charset="0"/>
              </a:rPr>
              <a:t>)</a:t>
            </a:r>
            <a:endParaRPr lang="en-US" sz="2800">
              <a:solidFill>
                <a:srgbClr val="0000CC"/>
              </a:solidFill>
              <a:latin typeface="Times New Roman" pitchFamily="18" charset="0"/>
            </a:endParaRPr>
          </a:p>
          <a:p>
            <a:pPr marL="166688" indent="-166688" algn="just"/>
            <a:r>
              <a:rPr lang="en-US" sz="2800">
                <a:solidFill>
                  <a:srgbClr val="FF0000"/>
                </a:solidFill>
                <a:latin typeface="Times New Roman" pitchFamily="18" charset="0"/>
              </a:rPr>
              <a:t>* </a:t>
            </a:r>
            <a:r>
              <a:rPr lang="en-US" sz="2800" b="1">
                <a:solidFill>
                  <a:srgbClr val="FF0000"/>
                </a:solidFill>
                <a:latin typeface="Times New Roman" pitchFamily="18" charset="0"/>
              </a:rPr>
              <a:t>Thu thập thông tin</a:t>
            </a:r>
            <a:r>
              <a:rPr lang="en-US" sz="2800">
                <a:solidFill>
                  <a:srgbClr val="FF0000"/>
                </a:solidFill>
                <a:latin typeface="Times New Roman" pitchFamily="18" charset="0"/>
              </a:rPr>
              <a:t>: </a:t>
            </a:r>
            <a:r>
              <a:rPr lang="en-US" sz="2800">
                <a:solidFill>
                  <a:srgbClr val="0000CC"/>
                </a:solidFill>
                <a:latin typeface="Times New Roman" pitchFamily="18" charset="0"/>
              </a:rPr>
              <a:t>Thông tin về đơn vị được kiểm tra; Các số liệu liên quan đến công tác kiểm tra, giám sát.</a:t>
            </a:r>
            <a:endParaRPr lang="en-US" sz="2800" b="1">
              <a:solidFill>
                <a:srgbClr val="FF0000"/>
              </a:solidFill>
              <a:latin typeface="Times New Roman" pitchFamily="18" charset="0"/>
            </a:endParaRPr>
          </a:p>
        </p:txBody>
      </p:sp>
      <p:sp>
        <p:nvSpPr>
          <p:cNvPr id="12" name="Freeform 10"/>
          <p:cNvSpPr>
            <a:spLocks noEditPoints="1"/>
          </p:cNvSpPr>
          <p:nvPr/>
        </p:nvSpPr>
        <p:spPr bwMode="auto">
          <a:xfrm flipH="1">
            <a:off x="171424" y="2214554"/>
            <a:ext cx="685800" cy="1593850"/>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19461" name="Text Box 8"/>
          <p:cNvSpPr txBox="1">
            <a:spLocks noChangeArrowheads="1"/>
          </p:cNvSpPr>
          <p:nvPr/>
        </p:nvSpPr>
        <p:spPr bwMode="auto">
          <a:xfrm>
            <a:off x="1643063" y="285750"/>
            <a:ext cx="6911975" cy="519113"/>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rPr>
              <a:t>1. ND cơ bản quy trình KT, giám sát TCCĐ</a:t>
            </a:r>
          </a:p>
        </p:txBody>
      </p:sp>
      <p:pic>
        <p:nvPicPr>
          <p:cNvPr id="19462" name="Picture 2" descr="C:\Users\Hien Vp\Downloads\logo_canvas-1024x1024.png"/>
          <p:cNvPicPr>
            <a:picLocks noChangeAspect="1" noChangeArrowheads="1"/>
          </p:cNvPicPr>
          <p:nvPr/>
        </p:nvPicPr>
        <p:blipFill>
          <a:blip r:embed="rId4"/>
          <a:srcRect/>
          <a:stretch>
            <a:fillRect/>
          </a:stretch>
        </p:blipFill>
        <p:spPr bwMode="auto">
          <a:xfrm>
            <a:off x="0" y="0"/>
            <a:ext cx="133985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7291864" y="5826568"/>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20482" name="Picture 5" descr="Fresh basil copy.png"/>
          <p:cNvPicPr>
            <a:picLocks noChangeAspect="1"/>
          </p:cNvPicPr>
          <p:nvPr/>
        </p:nvPicPr>
        <p:blipFill>
          <a:blip r:embed="rId3"/>
          <a:srcRect/>
          <a:stretch>
            <a:fillRect/>
          </a:stretch>
        </p:blipFill>
        <p:spPr bwMode="auto">
          <a:xfrm>
            <a:off x="6945313" y="4484688"/>
            <a:ext cx="1984375" cy="1587500"/>
          </a:xfrm>
          <a:prstGeom prst="rect">
            <a:avLst/>
          </a:prstGeom>
          <a:noFill/>
          <a:ln w="9525">
            <a:noFill/>
            <a:miter lim="800000"/>
            <a:headEnd/>
            <a:tailEnd/>
          </a:ln>
        </p:spPr>
      </p:pic>
      <p:sp>
        <p:nvSpPr>
          <p:cNvPr id="20483" name="TextBox 8"/>
          <p:cNvSpPr txBox="1">
            <a:spLocks noChangeArrowheads="1"/>
          </p:cNvSpPr>
          <p:nvPr/>
        </p:nvSpPr>
        <p:spPr bwMode="auto">
          <a:xfrm>
            <a:off x="1339850" y="333375"/>
            <a:ext cx="7589838" cy="3905250"/>
          </a:xfrm>
          <a:prstGeom prst="rect">
            <a:avLst/>
          </a:prstGeom>
          <a:solidFill>
            <a:schemeClr val="accent1"/>
          </a:solidFill>
          <a:ln w="9525">
            <a:noFill/>
            <a:miter lim="800000"/>
            <a:headEnd/>
            <a:tailEnd/>
          </a:ln>
        </p:spPr>
        <p:txBody>
          <a:bodyPr>
            <a:spAutoFit/>
          </a:bodyPr>
          <a:lstStyle/>
          <a:p>
            <a:pPr marL="166688" indent="-166688" algn="just"/>
            <a:r>
              <a:rPr lang="en-US" sz="2800" b="1">
                <a:solidFill>
                  <a:srgbClr val="FF0000"/>
                </a:solidFill>
                <a:latin typeface="Times New Roman" pitchFamily="18" charset="0"/>
              </a:rPr>
              <a:t>* Lập kế hoạch kiểm tra, giám sát</a:t>
            </a:r>
            <a:endParaRPr lang="en-US" sz="2800">
              <a:solidFill>
                <a:srgbClr val="FF0000"/>
              </a:solidFill>
              <a:latin typeface="Times New Roman" pitchFamily="18" charset="0"/>
            </a:endParaRPr>
          </a:p>
          <a:p>
            <a:pPr marL="166688" indent="-166688" algn="just"/>
            <a:r>
              <a:rPr lang="en-US" sz="2600">
                <a:solidFill>
                  <a:srgbClr val="0000CC"/>
                </a:solidFill>
                <a:latin typeface="Times New Roman" pitchFamily="18" charset="0"/>
              </a:rPr>
              <a:t>- Mục đích yêu cầu kiểm tra, giám sát </a:t>
            </a:r>
          </a:p>
          <a:p>
            <a:pPr marL="166688" indent="-166688" algn="just"/>
            <a:r>
              <a:rPr lang="en-US" sz="2600">
                <a:solidFill>
                  <a:srgbClr val="0000CC"/>
                </a:solidFill>
                <a:latin typeface="Times New Roman" pitchFamily="18" charset="0"/>
              </a:rPr>
              <a:t>- </a:t>
            </a:r>
            <a:r>
              <a:rPr lang="en-US" sz="2800">
                <a:solidFill>
                  <a:srgbClr val="0000CC"/>
                </a:solidFill>
                <a:latin typeface="Times New Roman" pitchFamily="18" charset="0"/>
              </a:rPr>
              <a:t>Nội dung kiểm tra, giám sát: việc thực hiện chế độ kế toán, nội dung thu, chi, phân phối và quản lý, sử dụng ngân sách công đoàn, đánh giá hiệu quả sử dụng tài chính công đoàn... Hoạt động của các đơn vị hoạt động kinh tế, đơn vị sự nghiệp, sự nghiệp có thu, các dự án, các khoản thu hỗ trợ, tài trợ, thu khác...</a:t>
            </a:r>
          </a:p>
        </p:txBody>
      </p:sp>
      <p:pic>
        <p:nvPicPr>
          <p:cNvPr id="20484" name="Picture 2" descr="C:\Users\Hien Vp\Downloads\logo_canvas-1024x1024.png"/>
          <p:cNvPicPr>
            <a:picLocks noChangeAspect="1" noChangeArrowheads="1"/>
          </p:cNvPicPr>
          <p:nvPr/>
        </p:nvPicPr>
        <p:blipFill>
          <a:blip r:embed="rId4"/>
          <a:srcRect/>
          <a:stretch>
            <a:fillRect/>
          </a:stretch>
        </p:blipFill>
        <p:spPr bwMode="auto">
          <a:xfrm>
            <a:off x="0" y="0"/>
            <a:ext cx="133985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7291864" y="5826568"/>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21506" name="Picture 5" descr="Fresh basil copy.png"/>
          <p:cNvPicPr>
            <a:picLocks noChangeAspect="1"/>
          </p:cNvPicPr>
          <p:nvPr/>
        </p:nvPicPr>
        <p:blipFill>
          <a:blip r:embed="rId3"/>
          <a:srcRect/>
          <a:stretch>
            <a:fillRect/>
          </a:stretch>
        </p:blipFill>
        <p:spPr bwMode="auto">
          <a:xfrm>
            <a:off x="6945313" y="4484688"/>
            <a:ext cx="1984375" cy="1587500"/>
          </a:xfrm>
          <a:prstGeom prst="rect">
            <a:avLst/>
          </a:prstGeom>
          <a:noFill/>
          <a:ln w="9525">
            <a:noFill/>
            <a:miter lim="800000"/>
            <a:headEnd/>
            <a:tailEnd/>
          </a:ln>
        </p:spPr>
      </p:pic>
      <p:sp>
        <p:nvSpPr>
          <p:cNvPr id="21507" name="TextBox 8"/>
          <p:cNvSpPr txBox="1">
            <a:spLocks noChangeArrowheads="1"/>
          </p:cNvSpPr>
          <p:nvPr/>
        </p:nvSpPr>
        <p:spPr bwMode="auto">
          <a:xfrm>
            <a:off x="1339850" y="238125"/>
            <a:ext cx="7589838" cy="3935413"/>
          </a:xfrm>
          <a:prstGeom prst="rect">
            <a:avLst/>
          </a:prstGeom>
          <a:solidFill>
            <a:schemeClr val="accent1"/>
          </a:solidFill>
          <a:ln w="9525">
            <a:noFill/>
            <a:miter lim="800000"/>
            <a:headEnd/>
            <a:tailEnd/>
          </a:ln>
        </p:spPr>
        <p:txBody>
          <a:bodyPr>
            <a:spAutoFit/>
          </a:bodyPr>
          <a:lstStyle/>
          <a:p>
            <a:pPr marL="166688" indent="-166688" algn="just"/>
            <a:r>
              <a:rPr lang="en-US" sz="2800">
                <a:solidFill>
                  <a:srgbClr val="0000CC"/>
                </a:solidFill>
                <a:latin typeface="Times New Roman" pitchFamily="18" charset="0"/>
              </a:rPr>
              <a:t>- Danh sách đơn vị được kiểm tra, giám sát </a:t>
            </a:r>
          </a:p>
          <a:p>
            <a:pPr marL="166688" indent="-166688" algn="just"/>
            <a:r>
              <a:rPr lang="en-US" sz="2800">
                <a:solidFill>
                  <a:srgbClr val="0000CC"/>
                </a:solidFill>
                <a:latin typeface="Times New Roman" pitchFamily="18" charset="0"/>
              </a:rPr>
              <a:t>- Thời gian kiểm tra, giám sát;</a:t>
            </a:r>
          </a:p>
          <a:p>
            <a:pPr marL="166688" indent="-166688" algn="just">
              <a:buFontTx/>
              <a:buChar char="-"/>
            </a:pPr>
            <a:r>
              <a:rPr lang="en-US" sz="2800">
                <a:solidFill>
                  <a:srgbClr val="0000CC"/>
                </a:solidFill>
                <a:latin typeface="Times New Roman" pitchFamily="18" charset="0"/>
              </a:rPr>
              <a:t>Bố trí nhân sự: Trưởng đoàn, phó đoàn, các thành viên đoàn kiểm tra.</a:t>
            </a:r>
          </a:p>
          <a:p>
            <a:pPr marL="166688" indent="-166688" algn="just">
              <a:buFontTx/>
              <a:buChar char="-"/>
            </a:pPr>
            <a:r>
              <a:rPr lang="en-US" sz="2800">
                <a:solidFill>
                  <a:srgbClr val="0000CC"/>
                </a:solidFill>
                <a:latin typeface="Times New Roman" pitchFamily="18" charset="0"/>
              </a:rPr>
              <a:t>Các yêu cầu khác đối với đơn vị được kiểm tra.</a:t>
            </a:r>
          </a:p>
          <a:p>
            <a:pPr marL="166688" indent="-166688" algn="just"/>
            <a:r>
              <a:rPr lang="en-US" sz="2800" b="1">
                <a:solidFill>
                  <a:srgbClr val="FF0000"/>
                </a:solidFill>
                <a:latin typeface="Times New Roman" pitchFamily="18" charset="0"/>
              </a:rPr>
              <a:t>* Ra quyết định kiểm tra, giám sát</a:t>
            </a:r>
            <a:endParaRPr lang="en-US" sz="2800">
              <a:solidFill>
                <a:srgbClr val="FF0000"/>
              </a:solidFill>
              <a:latin typeface="Times New Roman" pitchFamily="18" charset="0"/>
            </a:endParaRPr>
          </a:p>
          <a:p>
            <a:pPr marL="166688" indent="-166688" algn="just"/>
            <a:r>
              <a:rPr lang="en-US" sz="2800">
                <a:solidFill>
                  <a:srgbClr val="0000CC"/>
                </a:solidFill>
                <a:latin typeface="Times New Roman" pitchFamily="18" charset="0"/>
              </a:rPr>
              <a:t>Việc ban hành Quyết định kiểm tra, giám sát tài chính  do </a:t>
            </a:r>
            <a:r>
              <a:rPr lang="en-US" sz="2800" b="1">
                <a:solidFill>
                  <a:srgbClr val="0000CC"/>
                </a:solidFill>
                <a:latin typeface="Times New Roman" pitchFamily="18" charset="0"/>
              </a:rPr>
              <a:t>Chủ nhiệm hoặc Phó chủ nhiệm UBKT công đoàn các cấp ký</a:t>
            </a:r>
            <a:r>
              <a:rPr lang="en-US" sz="2800">
                <a:solidFill>
                  <a:srgbClr val="0000CC"/>
                </a:solidFill>
                <a:latin typeface="Times New Roman" pitchFamily="18" charset="0"/>
              </a:rPr>
              <a:t>.</a:t>
            </a:r>
            <a:r>
              <a:rPr lang="en-US">
                <a:solidFill>
                  <a:srgbClr val="0000CC"/>
                </a:solidFill>
              </a:rPr>
              <a:t> </a:t>
            </a:r>
            <a:endParaRPr lang="en-US" sz="2800">
              <a:solidFill>
                <a:srgbClr val="0000CC"/>
              </a:solidFill>
              <a:latin typeface="Times New Roman" pitchFamily="18" charset="0"/>
            </a:endParaRPr>
          </a:p>
        </p:txBody>
      </p:sp>
      <p:sp>
        <p:nvSpPr>
          <p:cNvPr id="12" name="Freeform 10"/>
          <p:cNvSpPr>
            <a:spLocks noEditPoints="1"/>
          </p:cNvSpPr>
          <p:nvPr/>
        </p:nvSpPr>
        <p:spPr bwMode="auto">
          <a:xfrm flipH="1">
            <a:off x="171424" y="2214554"/>
            <a:ext cx="685800" cy="1593850"/>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21509" name="Picture 2" descr="C:\Users\Hien Vp\Downloads\logo_canvas-1024x1024.png"/>
          <p:cNvPicPr>
            <a:picLocks noChangeAspect="1" noChangeArrowheads="1"/>
          </p:cNvPicPr>
          <p:nvPr/>
        </p:nvPicPr>
        <p:blipFill>
          <a:blip r:embed="rId4"/>
          <a:srcRect/>
          <a:stretch>
            <a:fillRect/>
          </a:stretch>
        </p:blipFill>
        <p:spPr bwMode="auto">
          <a:xfrm>
            <a:off x="0" y="0"/>
            <a:ext cx="133985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a:off x="7291864" y="5826568"/>
            <a:ext cx="1262667" cy="1031456"/>
          </a:xfrm>
          <a:prstGeom prst="rect">
            <a:avLst/>
          </a:prstGeom>
          <a:noFill/>
          <a:ln w="9525">
            <a:noFill/>
            <a:miter lim="800000"/>
            <a:headEnd/>
            <a:tailEnd/>
          </a:ln>
          <a:effectLst>
            <a:reflection blurRad="6350" stA="52000" endA="300" endPos="35000" dir="5400000" sy="-100000" algn="bl" rotWithShape="0"/>
          </a:effectLst>
        </p:spPr>
      </p:pic>
      <p:pic>
        <p:nvPicPr>
          <p:cNvPr id="22530" name="Picture 5" descr="Fresh basil copy.png"/>
          <p:cNvPicPr>
            <a:picLocks noChangeAspect="1"/>
          </p:cNvPicPr>
          <p:nvPr/>
        </p:nvPicPr>
        <p:blipFill>
          <a:blip r:embed="rId3"/>
          <a:srcRect/>
          <a:stretch>
            <a:fillRect/>
          </a:stretch>
        </p:blipFill>
        <p:spPr bwMode="auto">
          <a:xfrm>
            <a:off x="6945313" y="4484688"/>
            <a:ext cx="1984375" cy="1587500"/>
          </a:xfrm>
          <a:prstGeom prst="rect">
            <a:avLst/>
          </a:prstGeom>
          <a:noFill/>
          <a:ln w="9525">
            <a:noFill/>
            <a:miter lim="800000"/>
            <a:headEnd/>
            <a:tailEnd/>
          </a:ln>
        </p:spPr>
      </p:pic>
      <p:sp>
        <p:nvSpPr>
          <p:cNvPr id="22531" name="TextBox 8"/>
          <p:cNvSpPr txBox="1">
            <a:spLocks noChangeArrowheads="1"/>
          </p:cNvSpPr>
          <p:nvPr/>
        </p:nvSpPr>
        <p:spPr bwMode="auto">
          <a:xfrm>
            <a:off x="1339850" y="476250"/>
            <a:ext cx="7589838" cy="4362450"/>
          </a:xfrm>
          <a:prstGeom prst="rect">
            <a:avLst/>
          </a:prstGeom>
          <a:solidFill>
            <a:schemeClr val="accent1"/>
          </a:solidFill>
          <a:ln w="9525">
            <a:noFill/>
            <a:miter lim="800000"/>
            <a:headEnd/>
            <a:tailEnd/>
          </a:ln>
        </p:spPr>
        <p:txBody>
          <a:bodyPr>
            <a:spAutoFit/>
          </a:bodyPr>
          <a:lstStyle/>
          <a:p>
            <a:pPr marL="166688" indent="-166688" algn="just"/>
            <a:r>
              <a:rPr lang="en-US" sz="2800" b="1">
                <a:solidFill>
                  <a:srgbClr val="FF0000"/>
                </a:solidFill>
                <a:latin typeface="Times New Roman" pitchFamily="18" charset="0"/>
              </a:rPr>
              <a:t>* Chuẩn bị triển khai kiểm tra, giám sát</a:t>
            </a:r>
            <a:endParaRPr lang="en-US" sz="2800">
              <a:solidFill>
                <a:srgbClr val="FF0000"/>
              </a:solidFill>
              <a:latin typeface="Times New Roman" pitchFamily="18" charset="0"/>
            </a:endParaRPr>
          </a:p>
          <a:p>
            <a:pPr marL="166688" indent="-166688" algn="just">
              <a:buFontTx/>
              <a:buChar char="-"/>
            </a:pPr>
            <a:r>
              <a:rPr lang="en-US" sz="2800">
                <a:solidFill>
                  <a:srgbClr val="0000CC"/>
                </a:solidFill>
                <a:latin typeface="Times New Roman" pitchFamily="18" charset="0"/>
              </a:rPr>
              <a:t>Thông báo kế hoạch kiểm tra và yêu cầu đơn vị được kiểm tra chuẩn bị: báo cáo, thời gian, địa điểm, thành phần tham dự họp công bố quyết định kiểm tra, giám sát.</a:t>
            </a:r>
          </a:p>
          <a:p>
            <a:pPr marL="166688" indent="-166688" algn="just">
              <a:buFontTx/>
              <a:buChar char="-"/>
            </a:pPr>
            <a:r>
              <a:rPr lang="en-US" sz="2800">
                <a:solidFill>
                  <a:srgbClr val="0000CC"/>
                </a:solidFill>
                <a:latin typeface="Times New Roman" pitchFamily="18" charset="0"/>
              </a:rPr>
              <a:t>Họp đoàn kiểm tra, giám sát chuẩn bị các điều kiện cần thiết, các văn bản quy định về chế độ chính sách, tiêu chuẩn, định mức. Các thành viên trong đoàn thực hiện nhiệm vụ theo Quyết định 1924/QĐ-TLĐ ngày 20/12/2016 của TLĐ</a:t>
            </a:r>
            <a:r>
              <a:rPr lang="en-US">
                <a:solidFill>
                  <a:srgbClr val="0000CC"/>
                </a:solidFill>
              </a:rPr>
              <a:t>.</a:t>
            </a:r>
            <a:r>
              <a:rPr lang="en-US"/>
              <a:t> </a:t>
            </a:r>
          </a:p>
        </p:txBody>
      </p:sp>
      <p:sp>
        <p:nvSpPr>
          <p:cNvPr id="12" name="Freeform 10"/>
          <p:cNvSpPr>
            <a:spLocks noEditPoints="1"/>
          </p:cNvSpPr>
          <p:nvPr/>
        </p:nvSpPr>
        <p:spPr bwMode="auto">
          <a:xfrm flipH="1">
            <a:off x="171424" y="2214554"/>
            <a:ext cx="685800" cy="1593850"/>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22533" name="Picture 2" descr="C:\Users\Hien Vp\Downloads\logo_canvas-1024x1024.png"/>
          <p:cNvPicPr>
            <a:picLocks noChangeAspect="1" noChangeArrowheads="1"/>
          </p:cNvPicPr>
          <p:nvPr/>
        </p:nvPicPr>
        <p:blipFill>
          <a:blip r:embed="rId4"/>
          <a:srcRect/>
          <a:stretch>
            <a:fillRect/>
          </a:stretch>
        </p:blipFill>
        <p:spPr bwMode="auto">
          <a:xfrm>
            <a:off x="0" y="0"/>
            <a:ext cx="133985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TextBox 8"/>
          <p:cNvSpPr txBox="1">
            <a:spLocks noChangeArrowheads="1"/>
          </p:cNvSpPr>
          <p:nvPr/>
        </p:nvSpPr>
        <p:spPr bwMode="auto">
          <a:xfrm>
            <a:off x="1428750" y="879475"/>
            <a:ext cx="7500938" cy="4362450"/>
          </a:xfrm>
          <a:prstGeom prst="rect">
            <a:avLst/>
          </a:prstGeom>
          <a:solidFill>
            <a:schemeClr val="accent1"/>
          </a:solidFill>
          <a:ln w="9525">
            <a:noFill/>
            <a:miter lim="800000"/>
            <a:headEnd/>
            <a:tailEnd/>
          </a:ln>
        </p:spPr>
        <p:txBody>
          <a:bodyPr>
            <a:spAutoFit/>
          </a:bodyPr>
          <a:lstStyle/>
          <a:p>
            <a:pPr marL="166688" indent="-166688" algn="just"/>
            <a:r>
              <a:rPr lang="en-US" sz="2800" b="1">
                <a:solidFill>
                  <a:srgbClr val="0000CC"/>
                </a:solidFill>
                <a:latin typeface="Times New Roman" pitchFamily="18" charset="0"/>
              </a:rPr>
              <a:t>* Công bố quyết định kiểm tra, giám sát</a:t>
            </a:r>
          </a:p>
          <a:p>
            <a:pPr marL="166688" indent="-166688"/>
            <a:r>
              <a:rPr lang="en-US" sz="2800" b="1">
                <a:solidFill>
                  <a:srgbClr val="0000CC"/>
                </a:solidFill>
                <a:latin typeface="Times New Roman" pitchFamily="18" charset="0"/>
              </a:rPr>
              <a:t>* Thực hiện kiểm tra, giám sát</a:t>
            </a:r>
            <a:endParaRPr lang="en-US" sz="2800" b="1" i="1">
              <a:solidFill>
                <a:srgbClr val="0000CC"/>
              </a:solidFill>
              <a:latin typeface="Times New Roman" pitchFamily="18" charset="0"/>
            </a:endParaRPr>
          </a:p>
          <a:p>
            <a:pPr marL="166688" indent="-166688"/>
            <a:r>
              <a:rPr lang="en-US" sz="2800" b="1" i="1">
                <a:solidFill>
                  <a:srgbClr val="0000CC"/>
                </a:solidFill>
                <a:latin typeface="Times New Roman" pitchFamily="18" charset="0"/>
              </a:rPr>
              <a:t>+ Thu thập thông tin, tài liệu</a:t>
            </a:r>
            <a:endParaRPr lang="en-US" sz="2800">
              <a:solidFill>
                <a:srgbClr val="0000CC"/>
              </a:solidFill>
              <a:latin typeface="Times New Roman" pitchFamily="18" charset="0"/>
            </a:endParaRPr>
          </a:p>
          <a:p>
            <a:pPr marL="166688" indent="-166688" algn="just"/>
            <a:r>
              <a:rPr lang="en-US" sz="2800">
                <a:solidFill>
                  <a:srgbClr val="0000CC"/>
                </a:solidFill>
                <a:latin typeface="Times New Roman" pitchFamily="18" charset="0"/>
              </a:rPr>
              <a:t>- Kiểm tra, giám sát cùng cấp, cấp trên CS: Dự toán năm kiểm tra, báo cáo quyết toán, các báo cáo thu chi tài chính, chứng từ kế toán, báo cáo tổng kết, phân tích đánh giá kết quả hoạt động của tổ chức đơn vị trực thuộc, các văn bản quy định về chính sách, chế độ, tiêu chuẩn, định mức và các tài liệu khác có liên quan. </a:t>
            </a:r>
          </a:p>
        </p:txBody>
      </p:sp>
      <p:sp>
        <p:nvSpPr>
          <p:cNvPr id="12" name="Freeform 10"/>
          <p:cNvSpPr>
            <a:spLocks noEditPoints="1"/>
          </p:cNvSpPr>
          <p:nvPr/>
        </p:nvSpPr>
        <p:spPr bwMode="auto">
          <a:xfrm flipH="1">
            <a:off x="171424" y="2214554"/>
            <a:ext cx="685800" cy="1593850"/>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23555" name="Picture 2" descr="C:\Users\Hien Vp\Downloads\logo_canvas-1024x1024.png"/>
          <p:cNvPicPr>
            <a:picLocks noChangeAspect="1" noChangeArrowheads="1"/>
          </p:cNvPicPr>
          <p:nvPr/>
        </p:nvPicPr>
        <p:blipFill>
          <a:blip r:embed="rId2"/>
          <a:srcRect/>
          <a:stretch>
            <a:fillRect/>
          </a:stretch>
        </p:blipFill>
        <p:spPr bwMode="auto">
          <a:xfrm>
            <a:off x="0" y="0"/>
            <a:ext cx="1339850" cy="1362075"/>
          </a:xfrm>
          <a:prstGeom prst="rect">
            <a:avLst/>
          </a:prstGeom>
          <a:noFill/>
          <a:ln w="9525">
            <a:noFill/>
            <a:miter lim="800000"/>
            <a:headEnd/>
            <a:tailEnd/>
          </a:ln>
        </p:spPr>
      </p:pic>
      <p:sp>
        <p:nvSpPr>
          <p:cNvPr id="23556" name="Text Box 10"/>
          <p:cNvSpPr txBox="1">
            <a:spLocks noChangeArrowheads="1"/>
          </p:cNvSpPr>
          <p:nvPr/>
        </p:nvSpPr>
        <p:spPr bwMode="auto">
          <a:xfrm>
            <a:off x="1339850" y="260350"/>
            <a:ext cx="7804150" cy="519113"/>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rPr>
              <a:t>Bước 2. Thực hiện KT, giám sát (3 ND chính)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Microsoft YaHei"/>
        <a:cs typeface=""/>
      </a:majorFont>
      <a:minorFont>
        <a:latin typeface="Arial"/>
        <a:ea typeface="Microsoft YaHei"/>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157255893</TotalTime>
  <Pages>0</Pages>
  <Words>1593</Words>
  <Characters>0</Characters>
  <Application>Microsoft Office PowerPoint</Application>
  <DocSecurity>0</DocSecurity>
  <PresentationFormat>On-screen Show (4:3)</PresentationFormat>
  <Lines>0</Lines>
  <Paragraphs>60</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默认设计模板</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Administrator</dc:creator>
  <cp:lastModifiedBy>THAOTG</cp:lastModifiedBy>
  <cp:revision>73</cp:revision>
  <cp:lastPrinted>1899-12-30T00:00:00Z</cp:lastPrinted>
  <dcterms:created xsi:type="dcterms:W3CDTF">2012-04-20T16:02:50Z</dcterms:created>
  <dcterms:modified xsi:type="dcterms:W3CDTF">2019-07-11T08:27:21Z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