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64" r:id="rId3"/>
    <p:sldId id="265" r:id="rId4"/>
    <p:sldId id="266" r:id="rId5"/>
    <p:sldId id="268" r:id="rId6"/>
    <p:sldId id="286" r:id="rId7"/>
    <p:sldId id="288" r:id="rId8"/>
    <p:sldId id="270" r:id="rId9"/>
    <p:sldId id="272" r:id="rId10"/>
    <p:sldId id="274" r:id="rId11"/>
    <p:sldId id="277" r:id="rId12"/>
    <p:sldId id="279" r:id="rId13"/>
    <p:sldId id="281" r:id="rId14"/>
    <p:sldId id="283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FE"/>
    <a:srgbClr val="5D8223"/>
    <a:srgbClr val="397B0D"/>
    <a:srgbClr val="0CC1E0"/>
    <a:srgbClr val="377F85"/>
    <a:srgbClr val="6E8F15"/>
    <a:srgbClr val="000000"/>
    <a:srgbClr val="00499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93" autoAdjust="0"/>
    <p:restoredTop sz="94648" autoAdjust="0"/>
  </p:normalViewPr>
  <p:slideViewPr>
    <p:cSldViewPr>
      <p:cViewPr>
        <p:scale>
          <a:sx n="66" d="100"/>
          <a:sy n="66" d="100"/>
        </p:scale>
        <p:origin x="-233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ChangeArrowheads="1"/>
          </p:cNvSpPr>
          <p:nvPr/>
        </p:nvSpPr>
        <p:spPr bwMode="auto">
          <a:xfrm>
            <a:off x="457200" y="23622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CHUYÊN  ĐỀ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KỸ NĂNG SOẠN THẢO VĂN BẢN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657600" y="4648200"/>
            <a:ext cx="5562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 và tên:            Nguyễn Thanh Hòa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Chức vụ:             Chuyên viên Văn phòng</a:t>
            </a:r>
          </a:p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vị công tác:  LĐLĐ tỉnh Ninh Bình</a:t>
            </a:r>
            <a:endParaRPr lang="en-US" sz="2200" b="1">
              <a:solidFill>
                <a:srgbClr val="000066"/>
              </a:solidFill>
            </a:endParaRPr>
          </a:p>
          <a:p>
            <a:pPr eaLnBrk="0" hangingPunct="0"/>
            <a:endParaRPr lang="en-US" sz="2200" b="1">
              <a:solidFill>
                <a:srgbClr val="000066"/>
              </a:solidFill>
            </a:endParaRPr>
          </a:p>
        </p:txBody>
      </p:sp>
      <p:pic>
        <p:nvPicPr>
          <p:cNvPr id="15362" name="Picture 2" descr="Káº¿t quáº£ hÃ¬nh áº£nh cho lÃ´ gÃ´ cÃ´ng ÄoÃ n viá»t nam má»i nháº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21920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9402"/>
            <a:ext cx="6274075" cy="457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Nhóm 34"/>
          <p:cNvGrpSpPr/>
          <p:nvPr/>
        </p:nvGrpSpPr>
        <p:grpSpPr>
          <a:xfrm>
            <a:off x="228600" y="2743200"/>
            <a:ext cx="2743200" cy="3886199"/>
            <a:chOff x="2118292" y="2708555"/>
            <a:chExt cx="2098787" cy="310010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315688" y="2708555"/>
              <a:ext cx="1703994" cy="5470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2494997" y="2708555"/>
              <a:ext cx="1399191" cy="368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231574" y="3672114"/>
              <a:ext cx="1906325" cy="294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i="1" dirty="0">
                <a:solidFill>
                  <a:srgbClr val="5D8223"/>
                </a:solidFill>
              </a:endParaRPr>
            </a:p>
          </p:txBody>
        </p:sp>
      </p:grpSp>
      <p:grpSp>
        <p:nvGrpSpPr>
          <p:cNvPr id="3" name="Nhóm 35"/>
          <p:cNvGrpSpPr/>
          <p:nvPr/>
        </p:nvGrpSpPr>
        <p:grpSpPr>
          <a:xfrm>
            <a:off x="3200400" y="1219200"/>
            <a:ext cx="2666999" cy="4984968"/>
            <a:chOff x="4413024" y="2377452"/>
            <a:chExt cx="2098787" cy="30574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626386" y="2403577"/>
              <a:ext cx="1703994" cy="5206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4772038" y="2377452"/>
              <a:ext cx="1555725" cy="343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200" i="1" dirty="0" err="1" smtClean="0">
                  <a:solidFill>
                    <a:srgbClr val="0CC1E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i="1" dirty="0" smtClean="0">
                  <a:solidFill>
                    <a:srgbClr val="0CC1E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 smtClean="0">
                  <a:solidFill>
                    <a:srgbClr val="0CC1E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200" i="1" dirty="0" smtClean="0">
                  <a:solidFill>
                    <a:srgbClr val="0CC1E0"/>
                  </a:solidFill>
                  <a:latin typeface="Times New Roman" pitchFamily="18" charset="0"/>
                  <a:cs typeface="Times New Roman" pitchFamily="18" charset="0"/>
                </a:rPr>
                <a:t> dung</a:t>
              </a:r>
              <a:endParaRPr lang="en-US" sz="2200" i="1" dirty="0">
                <a:solidFill>
                  <a:srgbClr val="0CC1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506351" y="2924269"/>
              <a:ext cx="1906325" cy="251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tin,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mạch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logic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nhằm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i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600" b="0" i="1" dirty="0" smtClean="0">
                  <a:latin typeface="Times New Roman" pitchFamily="18" charset="0"/>
                  <a:cs typeface="Times New Roman" pitchFamily="18" charset="0"/>
                </a:rPr>
                <a:t> VB</a:t>
              </a:r>
              <a:endParaRPr lang="en-US" sz="2600" b="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Nhóm 36"/>
          <p:cNvGrpSpPr/>
          <p:nvPr/>
        </p:nvGrpSpPr>
        <p:grpSpPr>
          <a:xfrm>
            <a:off x="6172200" y="1219201"/>
            <a:ext cx="2666999" cy="5105400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5785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gray">
            <a:xfrm>
              <a:off x="7067547" y="2043505"/>
              <a:ext cx="1429507" cy="33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thúc</a:t>
              </a:r>
              <a:endParaRPr lang="en-US" sz="2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6803985" y="2570797"/>
              <a:ext cx="1906325" cy="1836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VB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b="0" i="1" dirty="0" smtClean="0">
                  <a:latin typeface="Times New Roman" pitchFamily="18" charset="0"/>
                  <a:cs typeface="Times New Roman" pitchFamily="18" charset="0"/>
                </a:rPr>
                <a:t> VB</a:t>
              </a:r>
              <a:endParaRPr lang="en-US" sz="2800" b="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7200" y="3505201"/>
            <a:ext cx="228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412517448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/>
          <a:lstStyle/>
          <a:p>
            <a:pPr algn="l"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1373188"/>
            <a:chOff x="912" y="1008"/>
            <a:chExt cx="3984" cy="22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2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023" y="1024"/>
              <a:ext cx="516" cy="195"/>
              <a:chOff x="1023" y="1024"/>
              <a:chExt cx="516" cy="195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1023" y="1024"/>
                <a:ext cx="516" cy="19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96" y="1073"/>
                <a:ext cx="421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1687" y="1024"/>
              <a:ext cx="2928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2800" b="0" i="1" dirty="0">
                <a:solidFill>
                  <a:srgbClr val="0CC1E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57200" y="3276600"/>
            <a:ext cx="8229600" cy="1447800"/>
            <a:chOff x="912" y="2016"/>
            <a:chExt cx="3984" cy="912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9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4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797" y="2304"/>
              <a:ext cx="300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chuyên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môn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lang="en-US" sz="26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endParaRPr lang="en-US" sz="26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33400" y="4876796"/>
            <a:ext cx="8153400" cy="1768843"/>
            <a:chOff x="912" y="3036"/>
            <a:chExt cx="3984" cy="1101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10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23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gray">
              <a:xfrm>
                <a:off x="1047" y="3167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273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1806" y="3083"/>
              <a:ext cx="3053" cy="1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Lỗi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ký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VB,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kỹ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cỡ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lề</a:t>
              </a:r>
              <a:r>
                <a:rPr lang="en-US" sz="26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VB…</a:t>
              </a:r>
              <a:endParaRPr lang="en-US" sz="2600" b="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 bwMode="auto">
          <a:xfrm>
            <a:off x="4191000" y="914400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tồn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hạn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chế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1200" y="19050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3733800" cy="563563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 noGrp="1"/>
          </p:cNvGrpSpPr>
          <p:nvPr>
            <p:ph idx="1"/>
          </p:nvPr>
        </p:nvGrpSpPr>
        <p:grpSpPr bwMode="auto">
          <a:xfrm>
            <a:off x="228600" y="1219200"/>
            <a:ext cx="8259763" cy="1514475"/>
            <a:chOff x="801" y="1094"/>
            <a:chExt cx="3999" cy="9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801" y="1094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47" y="1140"/>
              <a:ext cx="529" cy="643"/>
              <a:chOff x="1047" y="1140"/>
              <a:chExt cx="529" cy="643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1133" y="1232"/>
                <a:ext cx="443" cy="55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238" y="1295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39957" name="Text Box 9"/>
            <p:cNvSpPr txBox="1">
              <a:spLocks noChangeArrowheads="1"/>
            </p:cNvSpPr>
            <p:nvPr/>
          </p:nvSpPr>
          <p:spPr bwMode="gray">
            <a:xfrm>
              <a:off x="1872" y="1140"/>
              <a:ext cx="292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huấn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endParaRPr lang="en-US" sz="3200" i="1" dirty="0">
                <a:solidFill>
                  <a:srgbClr val="1B00FE"/>
                </a:solidFill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3124200"/>
            <a:ext cx="8305800" cy="1600200"/>
            <a:chOff x="912" y="2016"/>
            <a:chExt cx="3984" cy="912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047" y="2148"/>
              <a:ext cx="559" cy="563"/>
              <a:chOff x="1047" y="2148"/>
              <a:chExt cx="559" cy="563"/>
            </a:xfrm>
          </p:grpSpPr>
          <p:sp>
            <p:nvSpPr>
              <p:cNvPr id="18" name="AutoShape 13"/>
              <p:cNvSpPr>
                <a:spLocks noChangeArrowheads="1"/>
              </p:cNvSpPr>
              <p:nvPr/>
            </p:nvSpPr>
            <p:spPr bwMode="gray">
              <a:xfrm>
                <a:off x="1131" y="2233"/>
                <a:ext cx="475" cy="47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39951" name="Text Box 16"/>
            <p:cNvSpPr txBox="1">
              <a:spLocks noChangeArrowheads="1"/>
            </p:cNvSpPr>
            <p:nvPr/>
          </p:nvSpPr>
          <p:spPr bwMode="gray">
            <a:xfrm>
              <a:off x="1862" y="2146"/>
              <a:ext cx="2928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tuân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04800" y="5029200"/>
            <a:ext cx="8305800" cy="1246188"/>
            <a:chOff x="912" y="1008"/>
            <a:chExt cx="3984" cy="912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47" y="1140"/>
              <a:ext cx="560" cy="698"/>
              <a:chOff x="1047" y="1140"/>
              <a:chExt cx="560" cy="698"/>
            </a:xfrm>
          </p:grpSpPr>
          <p:sp>
            <p:nvSpPr>
              <p:cNvPr id="26" name="AutoShape 6"/>
              <p:cNvSpPr>
                <a:spLocks noChangeArrowheads="1"/>
              </p:cNvSpPr>
              <p:nvPr/>
            </p:nvSpPr>
            <p:spPr bwMode="gray">
              <a:xfrm>
                <a:off x="1095" y="1175"/>
                <a:ext cx="512" cy="66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gray">
              <a:xfrm>
                <a:off x="1238" y="1295"/>
                <a:ext cx="176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39945" name="Text Box 9"/>
            <p:cNvSpPr txBox="1">
              <a:spLocks noChangeArrowheads="1"/>
            </p:cNvSpPr>
            <p:nvPr/>
          </p:nvSpPr>
          <p:spPr bwMode="gray">
            <a:xfrm>
              <a:off x="1826" y="1064"/>
              <a:ext cx="2928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dung,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coi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sz="3200" i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762000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457200" y="914400"/>
            <a:ext cx="8229600" cy="1295400"/>
            <a:chOff x="912" y="1008"/>
            <a:chExt cx="3984" cy="22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2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023" y="1048"/>
              <a:ext cx="516" cy="137"/>
              <a:chOff x="1023" y="1048"/>
              <a:chExt cx="516" cy="137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1023" y="1048"/>
                <a:ext cx="516" cy="13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96" y="1073"/>
                <a:ext cx="421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1687" y="1024"/>
              <a:ext cx="292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huấn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chuyên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môn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8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endParaRPr lang="en-US" sz="28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81000" y="2438400"/>
            <a:ext cx="8229600" cy="1219200"/>
            <a:chOff x="912" y="2016"/>
            <a:chExt cx="3984" cy="912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096" y="2187"/>
              <a:ext cx="517" cy="627"/>
              <a:chOff x="1096" y="2187"/>
              <a:chExt cx="517" cy="627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1096" y="2187"/>
                <a:ext cx="517" cy="62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4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797" y="2130"/>
              <a:ext cx="3003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nghiêm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túc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b="0" dirty="0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397B0D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sz="2800" b="0" i="1" dirty="0">
                <a:solidFill>
                  <a:srgbClr val="397B0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381000" y="5181600"/>
            <a:ext cx="8534400" cy="1143000"/>
            <a:chOff x="912" y="3036"/>
            <a:chExt cx="3984" cy="912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1098" y="3218"/>
              <a:ext cx="484" cy="648"/>
              <a:chOff x="1098" y="3218"/>
              <a:chExt cx="484" cy="648"/>
            </a:xfrm>
          </p:grpSpPr>
          <p:sp>
            <p:nvSpPr>
              <p:cNvPr id="23" name="AutoShape 20"/>
              <p:cNvSpPr>
                <a:spLocks noChangeArrowheads="1"/>
              </p:cNvSpPr>
              <p:nvPr/>
            </p:nvSpPr>
            <p:spPr bwMode="gray">
              <a:xfrm>
                <a:off x="1098" y="3218"/>
                <a:ext cx="484" cy="64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188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1766" y="3097"/>
              <a:ext cx="3033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b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sz="2800" b="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381000" y="3810003"/>
            <a:ext cx="8382000" cy="1219201"/>
            <a:chOff x="912" y="2016"/>
            <a:chExt cx="3984" cy="912"/>
          </a:xfrm>
        </p:grpSpPr>
        <p:sp>
          <p:nvSpPr>
            <p:cNvPr id="27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1096" y="2187"/>
              <a:ext cx="517" cy="627"/>
              <a:chOff x="1096" y="2187"/>
              <a:chExt cx="517" cy="627"/>
            </a:xfrm>
          </p:grpSpPr>
          <p:sp>
            <p:nvSpPr>
              <p:cNvPr id="30" name="AutoShape 13"/>
              <p:cNvSpPr>
                <a:spLocks noChangeArrowheads="1"/>
              </p:cNvSpPr>
              <p:nvPr/>
            </p:nvSpPr>
            <p:spPr bwMode="gray">
              <a:xfrm>
                <a:off x="1096" y="2187"/>
                <a:ext cx="517" cy="62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186" cy="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745" y="2016"/>
              <a:ext cx="3055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mưu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4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sz="24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382000" cy="838200"/>
          </a:xfrm>
        </p:spPr>
        <p:txBody>
          <a:bodyPr/>
          <a:lstStyle/>
          <a:p>
            <a:pPr algn="ctr"/>
            <a:r>
              <a:rPr lang="en-US" sz="44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44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4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279249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>
            <p:ph idx="1"/>
          </p:nvPr>
        </p:nvGrpSpPr>
        <p:grpSpPr bwMode="auto">
          <a:xfrm>
            <a:off x="457200" y="1066800"/>
            <a:ext cx="6934200" cy="5248275"/>
            <a:chOff x="0" y="0"/>
            <a:chExt cx="4288" cy="2445"/>
          </a:xfrm>
        </p:grpSpPr>
        <p:sp>
          <p:nvSpPr>
            <p:cNvPr id="27666" name="Freeform 7"/>
            <p:cNvSpPr>
              <a:spLocks/>
            </p:cNvSpPr>
            <p:nvPr/>
          </p:nvSpPr>
          <p:spPr bwMode="auto">
            <a:xfrm>
              <a:off x="0" y="978"/>
              <a:ext cx="3785" cy="90"/>
            </a:xfrm>
            <a:custGeom>
              <a:avLst/>
              <a:gdLst>
                <a:gd name="T0" fmla="*/ 0 w 3785"/>
                <a:gd name="T1" fmla="*/ 0 h 90"/>
                <a:gd name="T2" fmla="*/ 90 w 3785"/>
                <a:gd name="T3" fmla="*/ 90 h 90"/>
                <a:gd name="T4" fmla="*/ 3785 w 3785"/>
                <a:gd name="T5" fmla="*/ 90 h 90"/>
                <a:gd name="T6" fmla="*/ 3695 w 3785"/>
                <a:gd name="T7" fmla="*/ 0 h 90"/>
                <a:gd name="T8" fmla="*/ 0 w 3785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5"/>
                <a:gd name="T16" fmla="*/ 0 h 90"/>
                <a:gd name="T17" fmla="*/ 3785 w 378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5" h="90">
                  <a:moveTo>
                    <a:pt x="0" y="0"/>
                  </a:moveTo>
                  <a:lnTo>
                    <a:pt x="90" y="90"/>
                  </a:lnTo>
                  <a:lnTo>
                    <a:pt x="3785" y="90"/>
                  </a:lnTo>
                  <a:lnTo>
                    <a:pt x="3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 w="4826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8"/>
            <p:cNvSpPr>
              <a:spLocks/>
            </p:cNvSpPr>
            <p:nvPr/>
          </p:nvSpPr>
          <p:spPr bwMode="auto">
            <a:xfrm>
              <a:off x="0" y="978"/>
              <a:ext cx="90" cy="477"/>
            </a:xfrm>
            <a:custGeom>
              <a:avLst/>
              <a:gdLst>
                <a:gd name="T0" fmla="*/ 90 w 90"/>
                <a:gd name="T1" fmla="*/ 90 h 477"/>
                <a:gd name="T2" fmla="*/ 90 w 90"/>
                <a:gd name="T3" fmla="*/ 477 h 477"/>
                <a:gd name="T4" fmla="*/ 5 w 90"/>
                <a:gd name="T5" fmla="*/ 392 h 477"/>
                <a:gd name="T6" fmla="*/ 0 w 90"/>
                <a:gd name="T7" fmla="*/ 0 h 477"/>
                <a:gd name="T8" fmla="*/ 90 w 90"/>
                <a:gd name="T9" fmla="*/ 9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77"/>
                <a:gd name="T17" fmla="*/ 90 w 90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77">
                  <a:moveTo>
                    <a:pt x="90" y="90"/>
                  </a:moveTo>
                  <a:lnTo>
                    <a:pt x="90" y="477"/>
                  </a:lnTo>
                  <a:lnTo>
                    <a:pt x="5" y="392"/>
                  </a:lnTo>
                  <a:lnTo>
                    <a:pt x="0" y="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rgbClr val="969696"/>
            </a:solidFill>
            <a:ln w="4826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9"/>
            <p:cNvSpPr>
              <a:spLocks/>
            </p:cNvSpPr>
            <p:nvPr/>
          </p:nvSpPr>
          <p:spPr bwMode="auto">
            <a:xfrm>
              <a:off x="88" y="97"/>
              <a:ext cx="4200" cy="2348"/>
            </a:xfrm>
            <a:custGeom>
              <a:avLst/>
              <a:gdLst>
                <a:gd name="T0" fmla="*/ 0 w 4200"/>
                <a:gd name="T1" fmla="*/ 1360 h 2348"/>
                <a:gd name="T2" fmla="*/ 3709 w 4200"/>
                <a:gd name="T3" fmla="*/ 1360 h 2348"/>
                <a:gd name="T4" fmla="*/ 3208 w 4200"/>
                <a:gd name="T5" fmla="*/ 2348 h 2348"/>
                <a:gd name="T6" fmla="*/ 3576 w 4200"/>
                <a:gd name="T7" fmla="*/ 2348 h 2348"/>
                <a:gd name="T8" fmla="*/ 4200 w 4200"/>
                <a:gd name="T9" fmla="*/ 1181 h 2348"/>
                <a:gd name="T10" fmla="*/ 3576 w 4200"/>
                <a:gd name="T11" fmla="*/ 0 h 2348"/>
                <a:gd name="T12" fmla="*/ 3161 w 4200"/>
                <a:gd name="T13" fmla="*/ 0 h 2348"/>
                <a:gd name="T14" fmla="*/ 3695 w 4200"/>
                <a:gd name="T15" fmla="*/ 973 h 2348"/>
                <a:gd name="T16" fmla="*/ 0 w 4200"/>
                <a:gd name="T17" fmla="*/ 973 h 2348"/>
                <a:gd name="T18" fmla="*/ 0 w 4200"/>
                <a:gd name="T19" fmla="*/ 1360 h 2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00"/>
                <a:gd name="T31" fmla="*/ 0 h 2348"/>
                <a:gd name="T32" fmla="*/ 4200 w 4200"/>
                <a:gd name="T33" fmla="*/ 2348 h 2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00" h="2348">
                  <a:moveTo>
                    <a:pt x="0" y="1360"/>
                  </a:moveTo>
                  <a:lnTo>
                    <a:pt x="3709" y="1360"/>
                  </a:lnTo>
                  <a:lnTo>
                    <a:pt x="3208" y="2348"/>
                  </a:lnTo>
                  <a:lnTo>
                    <a:pt x="3576" y="2348"/>
                  </a:lnTo>
                  <a:lnTo>
                    <a:pt x="4200" y="1181"/>
                  </a:lnTo>
                  <a:lnTo>
                    <a:pt x="3576" y="0"/>
                  </a:lnTo>
                  <a:lnTo>
                    <a:pt x="3161" y="0"/>
                  </a:lnTo>
                  <a:lnTo>
                    <a:pt x="3695" y="973"/>
                  </a:lnTo>
                  <a:lnTo>
                    <a:pt x="0" y="973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C0C0C0"/>
            </a:solidFill>
            <a:ln w="4826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0"/>
            <p:cNvSpPr>
              <a:spLocks/>
            </p:cNvSpPr>
            <p:nvPr/>
          </p:nvSpPr>
          <p:spPr bwMode="auto">
            <a:xfrm>
              <a:off x="3156" y="0"/>
              <a:ext cx="510" cy="95"/>
            </a:xfrm>
            <a:custGeom>
              <a:avLst/>
              <a:gdLst>
                <a:gd name="T0" fmla="*/ 95 w 510"/>
                <a:gd name="T1" fmla="*/ 95 h 95"/>
                <a:gd name="T2" fmla="*/ 0 w 510"/>
                <a:gd name="T3" fmla="*/ 0 h 95"/>
                <a:gd name="T4" fmla="*/ 435 w 510"/>
                <a:gd name="T5" fmla="*/ 0 h 95"/>
                <a:gd name="T6" fmla="*/ 510 w 510"/>
                <a:gd name="T7" fmla="*/ 95 h 95"/>
                <a:gd name="T8" fmla="*/ 95 w 510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95"/>
                <a:gd name="T17" fmla="*/ 510 w 51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95">
                  <a:moveTo>
                    <a:pt x="95" y="95"/>
                  </a:moveTo>
                  <a:lnTo>
                    <a:pt x="0" y="0"/>
                  </a:lnTo>
                  <a:lnTo>
                    <a:pt x="435" y="0"/>
                  </a:lnTo>
                  <a:lnTo>
                    <a:pt x="510" y="95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C9C9C9"/>
            </a:solidFill>
            <a:ln w="4826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1"/>
            <p:cNvSpPr>
              <a:spLocks/>
            </p:cNvSpPr>
            <p:nvPr/>
          </p:nvSpPr>
          <p:spPr bwMode="auto">
            <a:xfrm>
              <a:off x="3206" y="1455"/>
              <a:ext cx="593" cy="988"/>
            </a:xfrm>
            <a:custGeom>
              <a:avLst/>
              <a:gdLst>
                <a:gd name="T0" fmla="*/ 92 w 593"/>
                <a:gd name="T1" fmla="*/ 988 h 988"/>
                <a:gd name="T2" fmla="*/ 0 w 593"/>
                <a:gd name="T3" fmla="*/ 896 h 988"/>
                <a:gd name="T4" fmla="*/ 465 w 593"/>
                <a:gd name="T5" fmla="*/ 0 h 988"/>
                <a:gd name="T6" fmla="*/ 593 w 593"/>
                <a:gd name="T7" fmla="*/ 0 h 988"/>
                <a:gd name="T8" fmla="*/ 92 w 593"/>
                <a:gd name="T9" fmla="*/ 988 h 9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988"/>
                <a:gd name="T17" fmla="*/ 593 w 593"/>
                <a:gd name="T18" fmla="*/ 988 h 9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988">
                  <a:moveTo>
                    <a:pt x="92" y="988"/>
                  </a:moveTo>
                  <a:lnTo>
                    <a:pt x="0" y="896"/>
                  </a:lnTo>
                  <a:lnTo>
                    <a:pt x="465" y="0"/>
                  </a:lnTo>
                  <a:lnTo>
                    <a:pt x="593" y="0"/>
                  </a:lnTo>
                  <a:lnTo>
                    <a:pt x="92" y="988"/>
                  </a:lnTo>
                  <a:close/>
                </a:path>
              </a:pathLst>
            </a:custGeom>
            <a:solidFill>
              <a:srgbClr val="C9C9C9"/>
            </a:solidFill>
            <a:ln w="4826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12"/>
            <p:cNvSpPr>
              <a:spLocks/>
            </p:cNvSpPr>
            <p:nvPr/>
          </p:nvSpPr>
          <p:spPr bwMode="auto">
            <a:xfrm>
              <a:off x="3156" y="0"/>
              <a:ext cx="629" cy="1068"/>
            </a:xfrm>
            <a:custGeom>
              <a:avLst/>
              <a:gdLst>
                <a:gd name="T0" fmla="*/ 539 w 629"/>
                <a:gd name="T1" fmla="*/ 978 h 1068"/>
                <a:gd name="T2" fmla="*/ 0 w 629"/>
                <a:gd name="T3" fmla="*/ 0 h 1068"/>
                <a:gd name="T4" fmla="*/ 95 w 629"/>
                <a:gd name="T5" fmla="*/ 95 h 1068"/>
                <a:gd name="T6" fmla="*/ 629 w 629"/>
                <a:gd name="T7" fmla="*/ 1068 h 1068"/>
                <a:gd name="T8" fmla="*/ 539 w 629"/>
                <a:gd name="T9" fmla="*/ 978 h 1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068"/>
                <a:gd name="T17" fmla="*/ 629 w 629"/>
                <a:gd name="T18" fmla="*/ 1068 h 1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068">
                  <a:moveTo>
                    <a:pt x="539" y="978"/>
                  </a:moveTo>
                  <a:lnTo>
                    <a:pt x="0" y="0"/>
                  </a:lnTo>
                  <a:lnTo>
                    <a:pt x="95" y="95"/>
                  </a:lnTo>
                  <a:lnTo>
                    <a:pt x="629" y="1068"/>
                  </a:lnTo>
                  <a:lnTo>
                    <a:pt x="539" y="978"/>
                  </a:lnTo>
                  <a:close/>
                </a:path>
              </a:pathLst>
            </a:custGeom>
            <a:solidFill>
              <a:srgbClr val="969696"/>
            </a:solidFill>
            <a:ln w="4826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600" y="4419600"/>
            <a:ext cx="5715000" cy="1828800"/>
            <a:chOff x="0" y="0"/>
            <a:chExt cx="3605" cy="1244"/>
          </a:xfrm>
        </p:grpSpPr>
        <p:sp>
          <p:nvSpPr>
            <p:cNvPr id="27663" name="Freeform 18"/>
            <p:cNvSpPr>
              <a:spLocks/>
            </p:cNvSpPr>
            <p:nvPr/>
          </p:nvSpPr>
          <p:spPr bwMode="auto">
            <a:xfrm>
              <a:off x="0" y="10"/>
              <a:ext cx="98" cy="482"/>
            </a:xfrm>
            <a:custGeom>
              <a:avLst/>
              <a:gdLst>
                <a:gd name="T0" fmla="*/ 16 w 92"/>
                <a:gd name="T1" fmla="*/ 0 h 482"/>
                <a:gd name="T2" fmla="*/ 134 w 92"/>
                <a:gd name="T3" fmla="*/ 83 h 482"/>
                <a:gd name="T4" fmla="*/ 132 w 92"/>
                <a:gd name="T5" fmla="*/ 482 h 482"/>
                <a:gd name="T6" fmla="*/ 0 w 92"/>
                <a:gd name="T7" fmla="*/ 392 h 482"/>
                <a:gd name="T8" fmla="*/ 16 w 92"/>
                <a:gd name="T9" fmla="*/ 0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82"/>
                <a:gd name="T17" fmla="*/ 92 w 92"/>
                <a:gd name="T18" fmla="*/ 482 h 4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82">
                  <a:moveTo>
                    <a:pt x="10" y="0"/>
                  </a:moveTo>
                  <a:lnTo>
                    <a:pt x="92" y="83"/>
                  </a:lnTo>
                  <a:lnTo>
                    <a:pt x="90" y="482"/>
                  </a:lnTo>
                  <a:lnTo>
                    <a:pt x="0" y="39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9"/>
            <p:cNvSpPr>
              <a:spLocks/>
            </p:cNvSpPr>
            <p:nvPr/>
          </p:nvSpPr>
          <p:spPr bwMode="auto">
            <a:xfrm>
              <a:off x="90" y="93"/>
              <a:ext cx="3515" cy="1151"/>
            </a:xfrm>
            <a:custGeom>
              <a:avLst/>
              <a:gdLst>
                <a:gd name="T0" fmla="*/ 2 w 3515"/>
                <a:gd name="T1" fmla="*/ 0 h 904"/>
                <a:gd name="T2" fmla="*/ 3515 w 3515"/>
                <a:gd name="T3" fmla="*/ 0 h 904"/>
                <a:gd name="T4" fmla="*/ 3043 w 3515"/>
                <a:gd name="T5" fmla="*/ 1151 h 904"/>
                <a:gd name="T6" fmla="*/ 2655 w 3515"/>
                <a:gd name="T7" fmla="*/ 1151 h 904"/>
                <a:gd name="T8" fmla="*/ 2901 w 3515"/>
                <a:gd name="T9" fmla="*/ 519 h 904"/>
                <a:gd name="T10" fmla="*/ 0 w 3515"/>
                <a:gd name="T11" fmla="*/ 508 h 904"/>
                <a:gd name="T12" fmla="*/ 2 w 3515"/>
                <a:gd name="T13" fmla="*/ 0 h 9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904"/>
                <a:gd name="T23" fmla="*/ 3515 w 3515"/>
                <a:gd name="T24" fmla="*/ 904 h 9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904">
                  <a:moveTo>
                    <a:pt x="2" y="0"/>
                  </a:moveTo>
                  <a:lnTo>
                    <a:pt x="3515" y="0"/>
                  </a:lnTo>
                  <a:lnTo>
                    <a:pt x="3043" y="904"/>
                  </a:lnTo>
                  <a:lnTo>
                    <a:pt x="2655" y="904"/>
                  </a:lnTo>
                  <a:lnTo>
                    <a:pt x="2901" y="408"/>
                  </a:lnTo>
                  <a:lnTo>
                    <a:pt x="0" y="39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9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20"/>
            <p:cNvSpPr>
              <a:spLocks/>
            </p:cNvSpPr>
            <p:nvPr/>
          </p:nvSpPr>
          <p:spPr bwMode="auto">
            <a:xfrm>
              <a:off x="10" y="0"/>
              <a:ext cx="3595" cy="93"/>
            </a:xfrm>
            <a:custGeom>
              <a:avLst/>
              <a:gdLst>
                <a:gd name="T0" fmla="*/ 0 w 3595"/>
                <a:gd name="T1" fmla="*/ 10 h 93"/>
                <a:gd name="T2" fmla="*/ 85 w 3595"/>
                <a:gd name="T3" fmla="*/ 0 h 93"/>
                <a:gd name="T4" fmla="*/ 3503 w 3595"/>
                <a:gd name="T5" fmla="*/ 0 h 93"/>
                <a:gd name="T6" fmla="*/ 3595 w 3595"/>
                <a:gd name="T7" fmla="*/ 93 h 93"/>
                <a:gd name="T8" fmla="*/ 82 w 3595"/>
                <a:gd name="T9" fmla="*/ 93 h 93"/>
                <a:gd name="T10" fmla="*/ 0 w 3595"/>
                <a:gd name="T11" fmla="*/ 1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95"/>
                <a:gd name="T19" fmla="*/ 0 h 93"/>
                <a:gd name="T20" fmla="*/ 3595 w 3595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95" h="93">
                  <a:moveTo>
                    <a:pt x="0" y="10"/>
                  </a:moveTo>
                  <a:lnTo>
                    <a:pt x="85" y="0"/>
                  </a:lnTo>
                  <a:lnTo>
                    <a:pt x="3503" y="0"/>
                  </a:lnTo>
                  <a:lnTo>
                    <a:pt x="3595" y="93"/>
                  </a:lnTo>
                  <a:lnTo>
                    <a:pt x="82" y="9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AutoShape 7"/>
          <p:cNvSpPr>
            <a:spLocks noChangeArrowheads="1"/>
          </p:cNvSpPr>
          <p:nvPr/>
        </p:nvSpPr>
        <p:spPr bwMode="black">
          <a:xfrm>
            <a:off x="7308850" y="3048000"/>
            <a:ext cx="1835150" cy="10668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1B00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</a:t>
            </a:r>
          </a:p>
        </p:txBody>
      </p:sp>
      <p:grpSp>
        <p:nvGrpSpPr>
          <p:cNvPr id="5" name="Group 18"/>
          <p:cNvGrpSpPr>
            <a:grpSpLocks noGrp="1"/>
          </p:cNvGrpSpPr>
          <p:nvPr>
            <p:ph type="title"/>
          </p:nvPr>
        </p:nvGrpSpPr>
        <p:grpSpPr bwMode="auto">
          <a:xfrm>
            <a:off x="457200" y="1219200"/>
            <a:ext cx="5943600" cy="1706563"/>
            <a:chOff x="0" y="0"/>
            <a:chExt cx="3612" cy="978"/>
          </a:xfrm>
        </p:grpSpPr>
        <p:sp>
          <p:nvSpPr>
            <p:cNvPr id="27658" name="Freeform 13"/>
            <p:cNvSpPr>
              <a:spLocks/>
            </p:cNvSpPr>
            <p:nvPr/>
          </p:nvSpPr>
          <p:spPr bwMode="auto">
            <a:xfrm>
              <a:off x="0" y="489"/>
              <a:ext cx="103" cy="489"/>
            </a:xfrm>
            <a:custGeom>
              <a:avLst/>
              <a:gdLst>
                <a:gd name="T0" fmla="*/ 139 w 97"/>
                <a:gd name="T1" fmla="*/ 489 h 489"/>
                <a:gd name="T2" fmla="*/ 139 w 97"/>
                <a:gd name="T3" fmla="*/ 97 h 489"/>
                <a:gd name="T4" fmla="*/ 0 w 97"/>
                <a:gd name="T5" fmla="*/ 0 h 489"/>
                <a:gd name="T6" fmla="*/ 0 w 97"/>
                <a:gd name="T7" fmla="*/ 400 h 489"/>
                <a:gd name="T8" fmla="*/ 139 w 97"/>
                <a:gd name="T9" fmla="*/ 489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89"/>
                <a:gd name="T17" fmla="*/ 97 w 9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89">
                  <a:moveTo>
                    <a:pt x="97" y="489"/>
                  </a:moveTo>
                  <a:lnTo>
                    <a:pt x="97" y="97"/>
                  </a:lnTo>
                  <a:lnTo>
                    <a:pt x="0" y="0"/>
                  </a:lnTo>
                  <a:lnTo>
                    <a:pt x="0" y="400"/>
                  </a:lnTo>
                  <a:lnTo>
                    <a:pt x="97" y="489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59" name="Freeform 14"/>
            <p:cNvSpPr>
              <a:spLocks/>
            </p:cNvSpPr>
            <p:nvPr/>
          </p:nvSpPr>
          <p:spPr bwMode="auto">
            <a:xfrm>
              <a:off x="0" y="487"/>
              <a:ext cx="3019" cy="99"/>
            </a:xfrm>
            <a:custGeom>
              <a:avLst/>
              <a:gdLst>
                <a:gd name="T0" fmla="*/ 97 w 3007"/>
                <a:gd name="T1" fmla="*/ 99 h 99"/>
                <a:gd name="T2" fmla="*/ 3079 w 3007"/>
                <a:gd name="T3" fmla="*/ 99 h 99"/>
                <a:gd name="T4" fmla="*/ 2980 w 3007"/>
                <a:gd name="T5" fmla="*/ 0 h 99"/>
                <a:gd name="T6" fmla="*/ 0 w 3007"/>
                <a:gd name="T7" fmla="*/ 2 h 99"/>
                <a:gd name="T8" fmla="*/ 97 w 3007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7"/>
                <a:gd name="T16" fmla="*/ 0 h 99"/>
                <a:gd name="T17" fmla="*/ 3007 w 3007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7" h="99">
                  <a:moveTo>
                    <a:pt x="97" y="99"/>
                  </a:moveTo>
                  <a:lnTo>
                    <a:pt x="3007" y="99"/>
                  </a:lnTo>
                  <a:lnTo>
                    <a:pt x="2908" y="0"/>
                  </a:lnTo>
                  <a:lnTo>
                    <a:pt x="0" y="2"/>
                  </a:lnTo>
                  <a:lnTo>
                    <a:pt x="97" y="99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60" name="Freeform 15"/>
            <p:cNvSpPr>
              <a:spLocks/>
            </p:cNvSpPr>
            <p:nvPr/>
          </p:nvSpPr>
          <p:spPr bwMode="auto">
            <a:xfrm>
              <a:off x="97" y="95"/>
              <a:ext cx="3515" cy="883"/>
            </a:xfrm>
            <a:custGeom>
              <a:avLst/>
              <a:gdLst>
                <a:gd name="T0" fmla="*/ 0 w 3515"/>
                <a:gd name="T1" fmla="*/ 883 h 883"/>
                <a:gd name="T2" fmla="*/ 3515 w 3515"/>
                <a:gd name="T3" fmla="*/ 883 h 883"/>
                <a:gd name="T4" fmla="*/ 3028 w 3515"/>
                <a:gd name="T5" fmla="*/ 0 h 883"/>
                <a:gd name="T6" fmla="*/ 2617 w 3515"/>
                <a:gd name="T7" fmla="*/ 0 h 883"/>
                <a:gd name="T8" fmla="*/ 2910 w 3515"/>
                <a:gd name="T9" fmla="*/ 491 h 883"/>
                <a:gd name="T10" fmla="*/ 0 w 3515"/>
                <a:gd name="T11" fmla="*/ 491 h 883"/>
                <a:gd name="T12" fmla="*/ 0 w 3515"/>
                <a:gd name="T13" fmla="*/ 883 h 8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15"/>
                <a:gd name="T22" fmla="*/ 0 h 883"/>
                <a:gd name="T23" fmla="*/ 3515 w 3515"/>
                <a:gd name="T24" fmla="*/ 883 h 8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15" h="883">
                  <a:moveTo>
                    <a:pt x="0" y="883"/>
                  </a:moveTo>
                  <a:lnTo>
                    <a:pt x="3515" y="883"/>
                  </a:lnTo>
                  <a:lnTo>
                    <a:pt x="3028" y="0"/>
                  </a:lnTo>
                  <a:lnTo>
                    <a:pt x="2617" y="0"/>
                  </a:lnTo>
                  <a:lnTo>
                    <a:pt x="2910" y="491"/>
                  </a:lnTo>
                  <a:lnTo>
                    <a:pt x="0" y="491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6B9B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61" name="Freeform 16"/>
            <p:cNvSpPr>
              <a:spLocks/>
            </p:cNvSpPr>
            <p:nvPr/>
          </p:nvSpPr>
          <p:spPr bwMode="auto">
            <a:xfrm>
              <a:off x="2625" y="0"/>
              <a:ext cx="394" cy="586"/>
            </a:xfrm>
            <a:custGeom>
              <a:avLst/>
              <a:gdLst>
                <a:gd name="T0" fmla="*/ 340 w 382"/>
                <a:gd name="T1" fmla="*/ 487 h 586"/>
                <a:gd name="T2" fmla="*/ 0 w 382"/>
                <a:gd name="T3" fmla="*/ 0 h 586"/>
                <a:gd name="T4" fmla="*/ 107 w 382"/>
                <a:gd name="T5" fmla="*/ 95 h 586"/>
                <a:gd name="T6" fmla="*/ 460 w 382"/>
                <a:gd name="T7" fmla="*/ 586 h 586"/>
                <a:gd name="T8" fmla="*/ 340 w 382"/>
                <a:gd name="T9" fmla="*/ 487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"/>
                <a:gd name="T16" fmla="*/ 0 h 586"/>
                <a:gd name="T17" fmla="*/ 382 w 382"/>
                <a:gd name="T18" fmla="*/ 586 h 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" h="586">
                  <a:moveTo>
                    <a:pt x="283" y="487"/>
                  </a:moveTo>
                  <a:lnTo>
                    <a:pt x="0" y="0"/>
                  </a:lnTo>
                  <a:lnTo>
                    <a:pt x="89" y="95"/>
                  </a:lnTo>
                  <a:lnTo>
                    <a:pt x="382" y="586"/>
                  </a:lnTo>
                  <a:lnTo>
                    <a:pt x="283" y="487"/>
                  </a:lnTo>
                  <a:close/>
                </a:path>
              </a:pathLst>
            </a:custGeom>
            <a:solidFill>
              <a:srgbClr val="4C70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662" name="Freeform 17"/>
            <p:cNvSpPr>
              <a:spLocks/>
            </p:cNvSpPr>
            <p:nvPr/>
          </p:nvSpPr>
          <p:spPr bwMode="auto">
            <a:xfrm>
              <a:off x="2625" y="0"/>
              <a:ext cx="500" cy="95"/>
            </a:xfrm>
            <a:custGeom>
              <a:avLst/>
              <a:gdLst>
                <a:gd name="T0" fmla="*/ 0 w 500"/>
                <a:gd name="T1" fmla="*/ 0 h 95"/>
                <a:gd name="T2" fmla="*/ 411 w 500"/>
                <a:gd name="T3" fmla="*/ 0 h 95"/>
                <a:gd name="T4" fmla="*/ 500 w 500"/>
                <a:gd name="T5" fmla="*/ 95 h 95"/>
                <a:gd name="T6" fmla="*/ 89 w 500"/>
                <a:gd name="T7" fmla="*/ 95 h 95"/>
                <a:gd name="T8" fmla="*/ 0 w 50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95"/>
                <a:gd name="T17" fmla="*/ 500 w 50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95">
                  <a:moveTo>
                    <a:pt x="0" y="0"/>
                  </a:moveTo>
                  <a:lnTo>
                    <a:pt x="411" y="0"/>
                  </a:lnTo>
                  <a:lnTo>
                    <a:pt x="500" y="95"/>
                  </a:lnTo>
                  <a:lnTo>
                    <a:pt x="89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BA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914400" y="3581400"/>
            <a:ext cx="59229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688">
              <a:spcAft>
                <a:spcPct val="40000"/>
              </a:spcAft>
              <a:defRPr/>
            </a:pPr>
            <a:r>
              <a:rPr lang="en-US" altLang="en-US" sz="2400" b="1" noProof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- KỸ NĂNG SOẠN THẢO VĂN BẢN</a:t>
            </a:r>
          </a:p>
        </p:txBody>
      </p:sp>
      <p:sp>
        <p:nvSpPr>
          <p:cNvPr id="27656" name="Rectangle 44"/>
          <p:cNvSpPr>
            <a:spLocks noChangeArrowheads="1"/>
          </p:cNvSpPr>
          <p:nvPr/>
        </p:nvSpPr>
        <p:spPr bwMode="auto">
          <a:xfrm>
            <a:off x="762000" y="2362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altLang="en-US" sz="20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– SỰ CẦN THIẾT BAN HÀNH VĂN BẢN</a:t>
            </a:r>
          </a:p>
        </p:txBody>
      </p:sp>
      <p:sp>
        <p:nvSpPr>
          <p:cNvPr id="27657" name="Rectangle 45"/>
          <p:cNvSpPr>
            <a:spLocks noChangeArrowheads="1"/>
          </p:cNvSpPr>
          <p:nvPr/>
        </p:nvSpPr>
        <p:spPr bwMode="auto">
          <a:xfrm>
            <a:off x="914400" y="4572000"/>
            <a:ext cx="82788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Aft>
                <a:spcPct val="40000"/>
              </a:spcAft>
            </a:pPr>
            <a:r>
              <a:rPr lang="en-US" altLang="en-US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– GIẢI PHÁP NÂNG CAO CHẤT L</a:t>
            </a:r>
            <a:r>
              <a:rPr lang="vi-VN" altLang="en-US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</a:p>
          <a:p>
            <a:pPr algn="just" defTabSz="801688">
              <a:spcAft>
                <a:spcPct val="40000"/>
              </a:spcAft>
            </a:pPr>
            <a:r>
              <a:rPr lang="vi-VN" altLang="en-US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SOẠN THẢO VĂN BẢN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Fresh basil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52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5029200"/>
            <a:ext cx="1262667" cy="103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796925" y="1408113"/>
            <a:ext cx="375443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Mọi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hoạt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lãnh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đạo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chỉ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đạo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quản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lý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giao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dịch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cơ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vị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được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hóa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lập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hồ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sơ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đầy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đủ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</a:p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Đảm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bảo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hoạt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cơ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quan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vị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diễn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ra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cách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hệ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thống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</a:p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Đảm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bảo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pháp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lý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thống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nhất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nội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dung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chứa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đựng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bên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giải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quyết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công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việc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cơ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đơn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vị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52400"/>
            <a:ext cx="78486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SỰ CẦN THIẾT BAN HÀNH VĂN BẢN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152400"/>
            <a:ext cx="8610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huấn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endParaRPr lang="en-US" sz="2900" b="1" kern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700" name="Picture 4" descr="Káº¿t quáº£ hÃ¬nh áº£nh cho áº£nh táº­p huáº¥n cÃ´ng tÃ¡c vÄn phÃ²ng táº¡i tá»nh á»§y Ninh BÃ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áº¿t quáº£ hÃ¬nh áº£nh cho áº£nh táº­p huáº¥n vÄn phÃ²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381000"/>
            <a:ext cx="8610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huấn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lang="en-US" sz="29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900" b="1" kern="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endParaRPr lang="en-US" sz="2900" b="1" kern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Káº¿t quáº£ hÃ¬nh áº£nh cho áº£nh táº­p huáº¥n vÄn phÃ²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762000" y="1219200"/>
            <a:ext cx="8229600" cy="1324315"/>
            <a:chOff x="912" y="1008"/>
            <a:chExt cx="3984" cy="229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2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023" y="1048"/>
              <a:ext cx="516" cy="137"/>
              <a:chOff x="1023" y="1048"/>
              <a:chExt cx="516" cy="137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1023" y="1048"/>
                <a:ext cx="516" cy="13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96" y="1073"/>
                <a:ext cx="421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1687" y="1008"/>
              <a:ext cx="292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VB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XĐ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VB;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mức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phạm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62000" y="2590800"/>
            <a:ext cx="8229600" cy="1219200"/>
            <a:chOff x="912" y="2016"/>
            <a:chExt cx="3984" cy="912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096" y="2187"/>
              <a:ext cx="517" cy="627"/>
              <a:chOff x="1096" y="2187"/>
              <a:chExt cx="517" cy="627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1096" y="2187"/>
                <a:ext cx="517" cy="62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4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797" y="2130"/>
              <a:ext cx="3003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logic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dung,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quán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chặt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chẽ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0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VB.</a:t>
              </a:r>
              <a:endPara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533400" y="5334000"/>
            <a:ext cx="8456632" cy="1524000"/>
            <a:chOff x="981" y="3059"/>
            <a:chExt cx="3845" cy="1094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981" y="3059"/>
              <a:ext cx="3845" cy="109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1098" y="3218"/>
              <a:ext cx="484" cy="648"/>
              <a:chOff x="1098" y="3218"/>
              <a:chExt cx="484" cy="648"/>
            </a:xfrm>
          </p:grpSpPr>
          <p:sp>
            <p:nvSpPr>
              <p:cNvPr id="23" name="AutoShape 20"/>
              <p:cNvSpPr>
                <a:spLocks noChangeArrowheads="1"/>
              </p:cNvSpPr>
              <p:nvPr/>
            </p:nvSpPr>
            <p:spPr bwMode="gray">
              <a:xfrm>
                <a:off x="1098" y="3218"/>
                <a:ext cx="484" cy="64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188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1766" y="3097"/>
              <a:ext cx="3033" cy="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: VB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sở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vững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quyền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chí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609600" y="3962400"/>
            <a:ext cx="8382000" cy="1323475"/>
            <a:chOff x="912" y="2016"/>
            <a:chExt cx="3984" cy="990"/>
          </a:xfrm>
        </p:grpSpPr>
        <p:sp>
          <p:nvSpPr>
            <p:cNvPr id="27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6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1096" y="2187"/>
              <a:ext cx="517" cy="627"/>
              <a:chOff x="1096" y="2187"/>
              <a:chExt cx="517" cy="627"/>
            </a:xfrm>
          </p:grpSpPr>
          <p:sp>
            <p:nvSpPr>
              <p:cNvPr id="30" name="AutoShape 13"/>
              <p:cNvSpPr>
                <a:spLocks noChangeArrowheads="1"/>
              </p:cNvSpPr>
              <p:nvPr/>
            </p:nvSpPr>
            <p:spPr bwMode="gray">
              <a:xfrm>
                <a:off x="1096" y="2187"/>
                <a:ext cx="517" cy="627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186" cy="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745" y="2016"/>
              <a:ext cx="3055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khả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dung VB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đầy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chóng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VB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nhắc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khả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VB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nhằm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VB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 bwMode="auto">
          <a:xfrm>
            <a:off x="1905000" y="0"/>
            <a:ext cx="670718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 KỸ NĂNG SOẠN THẢO VĂN BẢN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5410200" cy="563563"/>
          </a:xfrm>
        </p:spPr>
        <p:txBody>
          <a:bodyPr/>
          <a:lstStyle/>
          <a:p>
            <a:pPr algn="l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563563"/>
          </a:xfrm>
        </p:spPr>
        <p:txBody>
          <a:bodyPr/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1"/>
          <p:cNvSpPr>
            <a:spLocks noGrp="1" noChangeArrowheads="1"/>
          </p:cNvSpPr>
          <p:nvPr>
            <p:ph idx="1"/>
          </p:nvPr>
        </p:nvSpPr>
        <p:spPr bwMode="gray">
          <a:xfrm>
            <a:off x="838200" y="990600"/>
            <a:ext cx="70104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: VB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000" i="1" dirty="0" smtClean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000" i="1" dirty="0" smtClean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logic,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000" i="1" dirty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6"/>
          <p:cNvSpPr>
            <a:spLocks noChangeArrowheads="1"/>
          </p:cNvSpPr>
          <p:nvPr/>
        </p:nvSpPr>
        <p:spPr bwMode="gray">
          <a:xfrm>
            <a:off x="838200" y="2667000"/>
            <a:ext cx="70866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defRPr/>
            </a:pP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000" b="0" i="1" dirty="0" smtClean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0" i="1" dirty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81"/>
          <p:cNvSpPr>
            <a:spLocks noChangeArrowheads="1"/>
          </p:cNvSpPr>
          <p:nvPr/>
        </p:nvSpPr>
        <p:spPr bwMode="gray">
          <a:xfrm>
            <a:off x="914400" y="3810000"/>
            <a:ext cx="7086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000" b="0" i="1" dirty="0" smtClean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VB</a:t>
            </a:r>
            <a:endParaRPr lang="en-US" sz="2000" b="0" i="1" dirty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92"/>
          <p:cNvSpPr>
            <a:spLocks noChangeArrowheads="1"/>
          </p:cNvSpPr>
          <p:nvPr/>
        </p:nvSpPr>
        <p:spPr bwMode="gray">
          <a:xfrm>
            <a:off x="914400" y="5257800"/>
            <a:ext cx="723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: VB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endParaRPr lang="en-US" sz="2000" b="0" i="1" dirty="0" smtClean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000" b="0" i="1" dirty="0" smtClean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0" i="1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0" i="1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VB</a:t>
            </a:r>
            <a:endParaRPr lang="en-US" sz="2000" b="0" i="1" dirty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762000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457200" y="990600"/>
            <a:ext cx="8229600" cy="1373188"/>
            <a:chOff x="912" y="1008"/>
            <a:chExt cx="3984" cy="22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2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023" y="1024"/>
              <a:ext cx="516" cy="195"/>
              <a:chOff x="1023" y="1024"/>
              <a:chExt cx="516" cy="195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1023" y="1024"/>
                <a:ext cx="516" cy="19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96" y="1073"/>
                <a:ext cx="421" cy="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1687" y="1024"/>
              <a:ext cx="292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just" eaLnBrk="0" hangingPunct="0">
                <a:defRPr/>
              </a:pP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thẩm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quyền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0" i="1" dirty="0" err="1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b="0" i="1" dirty="0" smtClean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endParaRPr lang="en-US" sz="28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57200" y="2743200"/>
            <a:ext cx="8229600" cy="1676400"/>
            <a:chOff x="912" y="2016"/>
            <a:chExt cx="3984" cy="912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9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4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872" y="2351"/>
              <a:ext cx="29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endParaRPr lang="en-US" sz="28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33400" y="4876800"/>
            <a:ext cx="8153400" cy="1519238"/>
            <a:chOff x="912" y="3036"/>
            <a:chExt cx="3984" cy="912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23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gray">
              <a:xfrm>
                <a:off x="1047" y="3167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273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1872" y="3371"/>
              <a:ext cx="2927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khuôn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0" i="1" dirty="0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1" dirty="0" err="1">
                  <a:solidFill>
                    <a:srgbClr val="1B00FE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0" i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1"/>
          <p:cNvSpPr>
            <a:spLocks noChangeArrowheads="1"/>
          </p:cNvSpPr>
          <p:nvPr/>
        </p:nvSpPr>
        <p:spPr bwMode="gray">
          <a:xfrm>
            <a:off x="2895600" y="20574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6"/>
          <p:cNvSpPr>
            <a:spLocks noChangeArrowheads="1"/>
          </p:cNvSpPr>
          <p:nvPr/>
        </p:nvSpPr>
        <p:spPr bwMode="gray">
          <a:xfrm>
            <a:off x="4191000" y="26670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200" dirty="0" smtClean="0">
              <a:solidFill>
                <a:srgbClr val="1B00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1"/>
          <p:cNvSpPr>
            <a:spLocks noChangeArrowheads="1"/>
          </p:cNvSpPr>
          <p:nvPr/>
        </p:nvSpPr>
        <p:spPr bwMode="gray">
          <a:xfrm>
            <a:off x="3200400" y="3886200"/>
            <a:ext cx="5486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200" dirty="0">
              <a:solidFill>
                <a:srgbClr val="1B00FE"/>
              </a:solidFill>
            </a:endParaRPr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gray">
          <a:xfrm>
            <a:off x="2895600" y="4495800"/>
            <a:ext cx="4876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B6: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200" dirty="0">
              <a:solidFill>
                <a:srgbClr val="1B00FE"/>
              </a:solidFill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gray">
          <a:xfrm>
            <a:off x="3429000" y="5257800"/>
            <a:ext cx="4953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B7: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200" dirty="0">
              <a:solidFill>
                <a:srgbClr val="1B00FE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562600" cy="624114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gray">
          <a:xfrm>
            <a:off x="4724400" y="23622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 Box 73"/>
          <p:cNvSpPr txBox="1">
            <a:spLocks noChangeArrowheads="1"/>
          </p:cNvSpPr>
          <p:nvPr/>
        </p:nvSpPr>
        <p:spPr bwMode="gray">
          <a:xfrm>
            <a:off x="4724400" y="48006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AutoShape 71"/>
          <p:cNvSpPr>
            <a:spLocks noChangeArrowheads="1"/>
          </p:cNvSpPr>
          <p:nvPr/>
        </p:nvSpPr>
        <p:spPr bwMode="gray">
          <a:xfrm>
            <a:off x="3886200" y="13716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B1: 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200" dirty="0">
              <a:solidFill>
                <a:srgbClr val="1B00FE"/>
              </a:solidFill>
            </a:endParaRPr>
          </a:p>
        </p:txBody>
      </p:sp>
      <p:sp>
        <p:nvSpPr>
          <p:cNvPr id="19" name="AutoShape 71"/>
          <p:cNvSpPr>
            <a:spLocks noChangeArrowheads="1"/>
          </p:cNvSpPr>
          <p:nvPr/>
        </p:nvSpPr>
        <p:spPr bwMode="gray">
          <a:xfrm>
            <a:off x="2819400" y="3276600"/>
            <a:ext cx="4876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B4: Thu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200" dirty="0">
              <a:solidFill>
                <a:srgbClr val="1B00FE"/>
              </a:solidFill>
            </a:endParaRPr>
          </a:p>
        </p:txBody>
      </p:sp>
      <p:sp>
        <p:nvSpPr>
          <p:cNvPr id="20" name="AutoShape 71"/>
          <p:cNvSpPr>
            <a:spLocks noChangeArrowheads="1"/>
          </p:cNvSpPr>
          <p:nvPr/>
        </p:nvSpPr>
        <p:spPr bwMode="gray">
          <a:xfrm>
            <a:off x="2895600" y="60198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4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B8: </a:t>
            </a:r>
            <a:r>
              <a:rPr lang="en-US" sz="24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rgbClr val="1B00FE"/>
              </a:solidFill>
            </a:endParaRPr>
          </a:p>
        </p:txBody>
      </p:sp>
      <p:sp>
        <p:nvSpPr>
          <p:cNvPr id="21" name="Text Box 73"/>
          <p:cNvSpPr txBox="1">
            <a:spLocks noChangeArrowheads="1"/>
          </p:cNvSpPr>
          <p:nvPr/>
        </p:nvSpPr>
        <p:spPr bwMode="gray">
          <a:xfrm>
            <a:off x="3124200" y="2057400"/>
            <a:ext cx="4038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0" dirty="0" smtClean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1B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1986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656</TotalTime>
  <Words>975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template</vt:lpstr>
      <vt:lpstr>Custom Design</vt:lpstr>
      <vt:lpstr>Slide 1</vt:lpstr>
      <vt:lpstr>Slide 2</vt:lpstr>
      <vt:lpstr>Slide 3</vt:lpstr>
      <vt:lpstr>Slide 4</vt:lpstr>
      <vt:lpstr>Slide 5</vt:lpstr>
      <vt:lpstr>1. Yêu cầu về nội dung văn bản</vt:lpstr>
      <vt:lpstr>2. Đặc trưng ngôn ngữ văn  bản</vt:lpstr>
      <vt:lpstr>3. Yêu cầu về thể thức và kỹ thuật trình bày  văn bản</vt:lpstr>
      <vt:lpstr>4. Quy trình soạn thảo văn bản</vt:lpstr>
      <vt:lpstr>5. Phương pháp soạn thảo văn bản</vt:lpstr>
      <vt:lpstr>III. Giải pháp nâng cao chất lượng soạn thảo văn bản</vt:lpstr>
      <vt:lpstr>2. Nguyên nhân</vt:lpstr>
      <vt:lpstr>3. Giải pháp nâng cao chất lượng soạn thảo văn bản</vt:lpstr>
      <vt:lpstr>Xin trân trọng cảm ơn!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Pig</cp:lastModifiedBy>
  <cp:revision>119</cp:revision>
  <dcterms:created xsi:type="dcterms:W3CDTF">2013-04-15T07:54:58Z</dcterms:created>
  <dcterms:modified xsi:type="dcterms:W3CDTF">2019-07-11T02:50:43Z</dcterms:modified>
</cp:coreProperties>
</file>